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257" r:id="rId4"/>
    <p:sldId id="265" r:id="rId5"/>
    <p:sldId id="263" r:id="rId6"/>
    <p:sldId id="296" r:id="rId7"/>
    <p:sldId id="283" r:id="rId8"/>
    <p:sldId id="284" r:id="rId9"/>
    <p:sldId id="285" r:id="rId10"/>
    <p:sldId id="298" r:id="rId11"/>
    <p:sldId id="286" r:id="rId12"/>
    <p:sldId id="287" r:id="rId13"/>
    <p:sldId id="291" r:id="rId14"/>
    <p:sldId id="290" r:id="rId15"/>
    <p:sldId id="288" r:id="rId16"/>
    <p:sldId id="294" r:id="rId17"/>
    <p:sldId id="293" r:id="rId18"/>
    <p:sldId id="304" r:id="rId19"/>
    <p:sldId id="305" r:id="rId20"/>
    <p:sldId id="292" r:id="rId21"/>
    <p:sldId id="301" r:id="rId22"/>
    <p:sldId id="309" r:id="rId23"/>
    <p:sldId id="310" r:id="rId24"/>
    <p:sldId id="311" r:id="rId25"/>
    <p:sldId id="306" r:id="rId26"/>
    <p:sldId id="308" r:id="rId27"/>
    <p:sldId id="307" r:id="rId28"/>
    <p:sldId id="279" r:id="rId29"/>
    <p:sldId id="259"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4A23E-83D5-4575-BD86-D8349FF714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C352B07C-C89D-4CB3-8B06-23B6656E32C1}">
      <dgm:prSet phldrT="[Texto]"/>
      <dgm:spPr/>
      <dgm:t>
        <a:bodyPr/>
        <a:lstStyle/>
        <a:p>
          <a:pPr algn="just"/>
          <a:endParaRPr lang="es-MX" dirty="0">
            <a:solidFill>
              <a:srgbClr val="FF0000"/>
            </a:solidFill>
          </a:endParaRPr>
        </a:p>
        <a:p>
          <a:pPr algn="just"/>
          <a:endParaRPr lang="es-MX" dirty="0">
            <a:solidFill>
              <a:srgbClr val="FF0000"/>
            </a:solidFill>
          </a:endParaRPr>
        </a:p>
        <a:p>
          <a:pPr algn="just"/>
          <a:endParaRPr lang="es-MX" dirty="0">
            <a:solidFill>
              <a:srgbClr val="FF0000"/>
            </a:solidFill>
          </a:endParaRPr>
        </a:p>
        <a:p>
          <a:pPr algn="just"/>
          <a:endParaRPr lang="es-MX" dirty="0">
            <a:solidFill>
              <a:srgbClr val="FF0000"/>
            </a:solidFill>
          </a:endParaRPr>
        </a:p>
        <a:p>
          <a:pPr algn="just"/>
          <a:r>
            <a:rPr lang="es-MX" b="1" dirty="0">
              <a:solidFill>
                <a:srgbClr val="FF0000"/>
              </a:solidFill>
            </a:rPr>
            <a:t>Contenido</a:t>
          </a:r>
          <a:endParaRPr lang="es-PE" b="1" dirty="0">
            <a:solidFill>
              <a:srgbClr val="FF0000"/>
            </a:solidFill>
          </a:endParaRPr>
        </a:p>
      </dgm:t>
    </dgm:pt>
    <dgm:pt modelId="{8EE259FD-DE0E-4170-B079-4BF492C42AAB}" type="parTrans" cxnId="{82CF0C8E-CC58-4A9D-B81C-479C45D43690}">
      <dgm:prSet/>
      <dgm:spPr/>
      <dgm:t>
        <a:bodyPr/>
        <a:lstStyle/>
        <a:p>
          <a:pPr algn="just"/>
          <a:endParaRPr lang="es-PE">
            <a:solidFill>
              <a:srgbClr val="FF0000"/>
            </a:solidFill>
          </a:endParaRPr>
        </a:p>
      </dgm:t>
    </dgm:pt>
    <dgm:pt modelId="{03AC0499-E9D6-46DB-AC7C-9CE30BE91C7F}" type="sibTrans" cxnId="{82CF0C8E-CC58-4A9D-B81C-479C45D43690}">
      <dgm:prSet/>
      <dgm:spPr/>
      <dgm:t>
        <a:bodyPr/>
        <a:lstStyle/>
        <a:p>
          <a:pPr algn="just"/>
          <a:endParaRPr lang="es-PE">
            <a:solidFill>
              <a:srgbClr val="FF0000"/>
            </a:solidFill>
          </a:endParaRPr>
        </a:p>
      </dgm:t>
    </dgm:pt>
    <dgm:pt modelId="{2E53E363-02A2-43F2-8E5C-ED49FEAB7773}">
      <dgm:prSet phldrT="[Texto]"/>
      <dgm:spPr/>
      <dgm:t>
        <a:bodyPr/>
        <a:lstStyle/>
        <a:p>
          <a:pPr algn="just"/>
          <a:r>
            <a:rPr lang="es-MX" b="1" dirty="0">
              <a:solidFill>
                <a:schemeClr val="accent1">
                  <a:lumMod val="50000"/>
                </a:schemeClr>
              </a:solidFill>
            </a:rPr>
            <a:t>1. Objetivos</a:t>
          </a:r>
          <a:endParaRPr lang="es-PE" b="1" dirty="0">
            <a:solidFill>
              <a:schemeClr val="accent1">
                <a:lumMod val="50000"/>
              </a:schemeClr>
            </a:solidFill>
          </a:endParaRPr>
        </a:p>
      </dgm:t>
    </dgm:pt>
    <dgm:pt modelId="{7AE95327-2161-439C-8BE3-A80C914EF89D}" type="parTrans" cxnId="{FBBBCEE4-B809-4552-A5A5-DDD4C44E2D59}">
      <dgm:prSet/>
      <dgm:spPr/>
      <dgm:t>
        <a:bodyPr/>
        <a:lstStyle/>
        <a:p>
          <a:pPr algn="just"/>
          <a:endParaRPr lang="es-PE">
            <a:solidFill>
              <a:srgbClr val="FF0000"/>
            </a:solidFill>
          </a:endParaRPr>
        </a:p>
      </dgm:t>
    </dgm:pt>
    <dgm:pt modelId="{C40C08B5-3A85-4FEA-AEE2-B4B4FE4990D8}" type="sibTrans" cxnId="{FBBBCEE4-B809-4552-A5A5-DDD4C44E2D59}">
      <dgm:prSet/>
      <dgm:spPr/>
      <dgm:t>
        <a:bodyPr/>
        <a:lstStyle/>
        <a:p>
          <a:pPr algn="just"/>
          <a:endParaRPr lang="es-PE">
            <a:solidFill>
              <a:srgbClr val="FF0000"/>
            </a:solidFill>
          </a:endParaRPr>
        </a:p>
      </dgm:t>
    </dgm:pt>
    <dgm:pt modelId="{E8ABCB4D-DDE1-4C1F-A84C-8FC41221FA1C}">
      <dgm:prSet phldrT="[Texto]"/>
      <dgm:spPr/>
      <dgm:t>
        <a:bodyPr/>
        <a:lstStyle/>
        <a:p>
          <a:pPr algn="just"/>
          <a:r>
            <a:rPr lang="es-MX" b="1" dirty="0">
              <a:solidFill>
                <a:schemeClr val="accent1">
                  <a:lumMod val="50000"/>
                </a:schemeClr>
              </a:solidFill>
            </a:rPr>
            <a:t>2. Quién es un sujeto obligado </a:t>
          </a:r>
          <a:endParaRPr lang="es-PE" b="1" dirty="0">
            <a:solidFill>
              <a:schemeClr val="accent1">
                <a:lumMod val="50000"/>
              </a:schemeClr>
            </a:solidFill>
          </a:endParaRPr>
        </a:p>
      </dgm:t>
    </dgm:pt>
    <dgm:pt modelId="{5094A2BF-594D-435B-8565-C749A44A8489}" type="parTrans" cxnId="{14D435D1-440F-4BA9-B14B-ED9FE477FC03}">
      <dgm:prSet/>
      <dgm:spPr/>
      <dgm:t>
        <a:bodyPr/>
        <a:lstStyle/>
        <a:p>
          <a:pPr algn="just"/>
          <a:endParaRPr lang="es-PE">
            <a:solidFill>
              <a:srgbClr val="FF0000"/>
            </a:solidFill>
          </a:endParaRPr>
        </a:p>
      </dgm:t>
    </dgm:pt>
    <dgm:pt modelId="{617E5FCF-7933-41FB-B1FE-78D14A3E9F1A}" type="sibTrans" cxnId="{14D435D1-440F-4BA9-B14B-ED9FE477FC03}">
      <dgm:prSet/>
      <dgm:spPr/>
      <dgm:t>
        <a:bodyPr/>
        <a:lstStyle/>
        <a:p>
          <a:pPr algn="just"/>
          <a:endParaRPr lang="es-PE">
            <a:solidFill>
              <a:srgbClr val="FF0000"/>
            </a:solidFill>
          </a:endParaRPr>
        </a:p>
      </dgm:t>
    </dgm:pt>
    <dgm:pt modelId="{CDD8A806-AA29-4AEE-88F6-D15432641F82}">
      <dgm:prSet phldrT="[Texto]"/>
      <dgm:spPr/>
      <dgm:t>
        <a:bodyPr/>
        <a:lstStyle/>
        <a:p>
          <a:pPr algn="just"/>
          <a:r>
            <a:rPr lang="es-MX" b="1" dirty="0">
              <a:solidFill>
                <a:schemeClr val="accent1">
                  <a:lumMod val="50000"/>
                </a:schemeClr>
              </a:solidFill>
            </a:rPr>
            <a:t>3. Que es la declaración jurada de intereses</a:t>
          </a:r>
          <a:endParaRPr lang="es-PE" b="1" dirty="0">
            <a:solidFill>
              <a:schemeClr val="accent1">
                <a:lumMod val="50000"/>
              </a:schemeClr>
            </a:solidFill>
          </a:endParaRPr>
        </a:p>
      </dgm:t>
    </dgm:pt>
    <dgm:pt modelId="{4C173BCA-0A02-44FE-B125-AAF5EC2EBAB0}" type="parTrans" cxnId="{0369A90A-1AA5-4D96-A99B-AB50D384EB3D}">
      <dgm:prSet/>
      <dgm:spPr/>
      <dgm:t>
        <a:bodyPr/>
        <a:lstStyle/>
        <a:p>
          <a:pPr algn="just"/>
          <a:endParaRPr lang="es-PE">
            <a:solidFill>
              <a:srgbClr val="FF0000"/>
            </a:solidFill>
          </a:endParaRPr>
        </a:p>
      </dgm:t>
    </dgm:pt>
    <dgm:pt modelId="{4222D9D3-6DFE-4D8C-9CDC-A443A0E381C4}" type="sibTrans" cxnId="{0369A90A-1AA5-4D96-A99B-AB50D384EB3D}">
      <dgm:prSet/>
      <dgm:spPr/>
      <dgm:t>
        <a:bodyPr/>
        <a:lstStyle/>
        <a:p>
          <a:pPr algn="just"/>
          <a:endParaRPr lang="es-PE">
            <a:solidFill>
              <a:srgbClr val="FF0000"/>
            </a:solidFill>
          </a:endParaRPr>
        </a:p>
      </dgm:t>
    </dgm:pt>
    <dgm:pt modelId="{C4CC6CBA-79E0-407A-874E-3DCE526942A6}">
      <dgm:prSet phldrT="[Texto]"/>
      <dgm:spPr/>
      <dgm:t>
        <a:bodyPr/>
        <a:lstStyle/>
        <a:p>
          <a:pPr algn="just"/>
          <a:r>
            <a:rPr lang="es-MX" b="1" dirty="0">
              <a:solidFill>
                <a:schemeClr val="accent1">
                  <a:lumMod val="50000"/>
                </a:schemeClr>
              </a:solidFill>
            </a:rPr>
            <a:t>4. Normativa de la declaración jurada de intereses</a:t>
          </a:r>
          <a:endParaRPr lang="es-PE" b="1" dirty="0">
            <a:solidFill>
              <a:schemeClr val="accent1">
                <a:lumMod val="50000"/>
              </a:schemeClr>
            </a:solidFill>
          </a:endParaRPr>
        </a:p>
      </dgm:t>
    </dgm:pt>
    <dgm:pt modelId="{4809AC9C-D128-4979-BFBD-F20E3B3EA09A}" type="parTrans" cxnId="{BE0582D2-FC5C-4888-961B-1F2C5E748D34}">
      <dgm:prSet/>
      <dgm:spPr/>
      <dgm:t>
        <a:bodyPr/>
        <a:lstStyle/>
        <a:p>
          <a:pPr algn="just"/>
          <a:endParaRPr lang="es-PE">
            <a:solidFill>
              <a:srgbClr val="FF0000"/>
            </a:solidFill>
          </a:endParaRPr>
        </a:p>
      </dgm:t>
    </dgm:pt>
    <dgm:pt modelId="{7D0F9E17-B9A5-4D2F-B18B-9BC2C7B0380C}" type="sibTrans" cxnId="{BE0582D2-FC5C-4888-961B-1F2C5E748D34}">
      <dgm:prSet/>
      <dgm:spPr/>
      <dgm:t>
        <a:bodyPr/>
        <a:lstStyle/>
        <a:p>
          <a:pPr algn="just"/>
          <a:endParaRPr lang="es-PE">
            <a:solidFill>
              <a:srgbClr val="FF0000"/>
            </a:solidFill>
          </a:endParaRPr>
        </a:p>
      </dgm:t>
    </dgm:pt>
    <dgm:pt modelId="{08E6B58F-4D78-4F19-A103-265A7338FABA}">
      <dgm:prSet phldrT="[Texto]"/>
      <dgm:spPr/>
      <dgm:t>
        <a:bodyPr/>
        <a:lstStyle/>
        <a:p>
          <a:pPr algn="just"/>
          <a:r>
            <a:rPr lang="es-PE" b="1" dirty="0">
              <a:solidFill>
                <a:schemeClr val="accent1">
                  <a:lumMod val="50000"/>
                </a:schemeClr>
              </a:solidFill>
            </a:rPr>
            <a:t>7. ¿Cuáles son los mecanismos para presentar la DJI?</a:t>
          </a:r>
        </a:p>
      </dgm:t>
    </dgm:pt>
    <dgm:pt modelId="{A7FD25A5-0B62-469C-8F7E-58959F2CFD84}" type="parTrans" cxnId="{09F50DDB-3AF0-4138-B10A-0C1D94DED937}">
      <dgm:prSet/>
      <dgm:spPr/>
      <dgm:t>
        <a:bodyPr/>
        <a:lstStyle/>
        <a:p>
          <a:pPr algn="just"/>
          <a:endParaRPr lang="es-PE">
            <a:solidFill>
              <a:srgbClr val="FF0000"/>
            </a:solidFill>
          </a:endParaRPr>
        </a:p>
      </dgm:t>
    </dgm:pt>
    <dgm:pt modelId="{A3651285-72F4-4AE4-84C9-32802E3B260C}" type="sibTrans" cxnId="{09F50DDB-3AF0-4138-B10A-0C1D94DED937}">
      <dgm:prSet/>
      <dgm:spPr/>
      <dgm:t>
        <a:bodyPr/>
        <a:lstStyle/>
        <a:p>
          <a:pPr algn="just"/>
          <a:endParaRPr lang="es-PE">
            <a:solidFill>
              <a:srgbClr val="FF0000"/>
            </a:solidFill>
          </a:endParaRPr>
        </a:p>
      </dgm:t>
    </dgm:pt>
    <dgm:pt modelId="{E5A98758-604B-4731-8F77-F175D3FB9DC8}">
      <dgm:prSet phldrT="[Texto]"/>
      <dgm:spPr/>
      <dgm:t>
        <a:bodyPr/>
        <a:lstStyle/>
        <a:p>
          <a:pPr algn="just"/>
          <a:r>
            <a:rPr lang="es-MX" b="1" dirty="0">
              <a:solidFill>
                <a:schemeClr val="accent1">
                  <a:lumMod val="50000"/>
                </a:schemeClr>
              </a:solidFill>
            </a:rPr>
            <a:t>9. Infracciones y sanciones</a:t>
          </a:r>
          <a:endParaRPr lang="es-PE" b="1" dirty="0">
            <a:solidFill>
              <a:schemeClr val="accent1">
                <a:lumMod val="50000"/>
              </a:schemeClr>
            </a:solidFill>
          </a:endParaRPr>
        </a:p>
      </dgm:t>
    </dgm:pt>
    <dgm:pt modelId="{FA31D137-E52A-4710-B4CC-9C4DD9746519}" type="parTrans" cxnId="{27E2ACD7-95E5-485F-946F-3B907D851784}">
      <dgm:prSet/>
      <dgm:spPr/>
      <dgm:t>
        <a:bodyPr/>
        <a:lstStyle/>
        <a:p>
          <a:pPr algn="just"/>
          <a:endParaRPr lang="es-PE">
            <a:solidFill>
              <a:srgbClr val="FF0000"/>
            </a:solidFill>
          </a:endParaRPr>
        </a:p>
      </dgm:t>
    </dgm:pt>
    <dgm:pt modelId="{FA2B98A8-160C-46CA-8285-10070335C107}" type="sibTrans" cxnId="{27E2ACD7-95E5-485F-946F-3B907D851784}">
      <dgm:prSet/>
      <dgm:spPr/>
      <dgm:t>
        <a:bodyPr/>
        <a:lstStyle/>
        <a:p>
          <a:pPr algn="just"/>
          <a:endParaRPr lang="es-PE">
            <a:solidFill>
              <a:srgbClr val="FF0000"/>
            </a:solidFill>
          </a:endParaRPr>
        </a:p>
      </dgm:t>
    </dgm:pt>
    <dgm:pt modelId="{8FC82974-DFB9-4B9C-8B08-FFAB8B70BBE9}">
      <dgm:prSet phldrT="[Texto]"/>
      <dgm:spPr/>
      <dgm:t>
        <a:bodyPr/>
        <a:lstStyle/>
        <a:p>
          <a:pPr algn="just"/>
          <a:r>
            <a:rPr lang="es-MX" b="1" dirty="0">
              <a:solidFill>
                <a:schemeClr val="accent1">
                  <a:lumMod val="50000"/>
                </a:schemeClr>
              </a:solidFill>
            </a:rPr>
            <a:t>5. ¿Qué personal es sujeto obligado?</a:t>
          </a:r>
          <a:endParaRPr lang="es-PE" b="1" dirty="0">
            <a:solidFill>
              <a:schemeClr val="accent1">
                <a:lumMod val="50000"/>
              </a:schemeClr>
            </a:solidFill>
          </a:endParaRPr>
        </a:p>
      </dgm:t>
    </dgm:pt>
    <dgm:pt modelId="{6A4C0AD0-DB84-4AE1-AE24-A207A1C32392}" type="parTrans" cxnId="{068B5DE1-24A1-4963-A4CF-C1C987F501AC}">
      <dgm:prSet/>
      <dgm:spPr/>
      <dgm:t>
        <a:bodyPr/>
        <a:lstStyle/>
        <a:p>
          <a:pPr algn="just"/>
          <a:endParaRPr lang="es-PE">
            <a:solidFill>
              <a:srgbClr val="FF0000"/>
            </a:solidFill>
          </a:endParaRPr>
        </a:p>
      </dgm:t>
    </dgm:pt>
    <dgm:pt modelId="{9B1EFB85-4E80-4965-903A-186BE57B3A1B}" type="sibTrans" cxnId="{068B5DE1-24A1-4963-A4CF-C1C987F501AC}">
      <dgm:prSet/>
      <dgm:spPr/>
      <dgm:t>
        <a:bodyPr/>
        <a:lstStyle/>
        <a:p>
          <a:pPr algn="just"/>
          <a:endParaRPr lang="es-PE">
            <a:solidFill>
              <a:srgbClr val="FF0000"/>
            </a:solidFill>
          </a:endParaRPr>
        </a:p>
      </dgm:t>
    </dgm:pt>
    <dgm:pt modelId="{7736AA09-D4AF-4CD2-BCD1-A8E0924ABE9A}">
      <dgm:prSet phldrT="[Texto]"/>
      <dgm:spPr/>
      <dgm:t>
        <a:bodyPr/>
        <a:lstStyle/>
        <a:p>
          <a:pPr algn="just"/>
          <a:r>
            <a:rPr lang="es-PE" b="1" dirty="0">
              <a:solidFill>
                <a:schemeClr val="accent1">
                  <a:lumMod val="50000"/>
                </a:schemeClr>
              </a:solidFill>
            </a:rPr>
            <a:t>6. Consideraciones para registrar a servidores en la plataforma de la CGR como sujetos obligados</a:t>
          </a:r>
        </a:p>
      </dgm:t>
    </dgm:pt>
    <dgm:pt modelId="{FABCF16B-61B7-4343-9EA5-521DCA95B3E0}" type="parTrans" cxnId="{12BEB2E6-A082-47BF-8DD4-0792C8F7E80D}">
      <dgm:prSet/>
      <dgm:spPr/>
      <dgm:t>
        <a:bodyPr/>
        <a:lstStyle/>
        <a:p>
          <a:endParaRPr lang="es-PE"/>
        </a:p>
      </dgm:t>
    </dgm:pt>
    <dgm:pt modelId="{F563BB03-6125-44C8-A85B-0D6D0735DD30}" type="sibTrans" cxnId="{12BEB2E6-A082-47BF-8DD4-0792C8F7E80D}">
      <dgm:prSet/>
      <dgm:spPr/>
      <dgm:t>
        <a:bodyPr/>
        <a:lstStyle/>
        <a:p>
          <a:endParaRPr lang="es-PE"/>
        </a:p>
      </dgm:t>
    </dgm:pt>
    <dgm:pt modelId="{27417E4B-1E7C-451B-BAA3-6A28DF3212D7}">
      <dgm:prSet phldrT="[Texto]"/>
      <dgm:spPr/>
      <dgm:t>
        <a:bodyPr/>
        <a:lstStyle/>
        <a:p>
          <a:pPr algn="just"/>
          <a:r>
            <a:rPr lang="es-PE" b="1" dirty="0">
              <a:solidFill>
                <a:schemeClr val="accent1">
                  <a:lumMod val="50000"/>
                </a:schemeClr>
              </a:solidFill>
            </a:rPr>
            <a:t>8. ¿Qué preguntas contiene una Declaración Jurada de Intereses?</a:t>
          </a:r>
        </a:p>
      </dgm:t>
    </dgm:pt>
    <dgm:pt modelId="{865AC2D3-AABB-48D5-A6B9-E87951024494}" type="parTrans" cxnId="{E5CE06E4-0CB8-4F75-85B1-0E9D57D380B6}">
      <dgm:prSet/>
      <dgm:spPr/>
      <dgm:t>
        <a:bodyPr/>
        <a:lstStyle/>
        <a:p>
          <a:endParaRPr lang="es-PE"/>
        </a:p>
      </dgm:t>
    </dgm:pt>
    <dgm:pt modelId="{F1BC83DF-461F-4B33-A3D4-666F8B930ADF}" type="sibTrans" cxnId="{E5CE06E4-0CB8-4F75-85B1-0E9D57D380B6}">
      <dgm:prSet/>
      <dgm:spPr/>
      <dgm:t>
        <a:bodyPr/>
        <a:lstStyle/>
        <a:p>
          <a:endParaRPr lang="es-PE"/>
        </a:p>
      </dgm:t>
    </dgm:pt>
    <dgm:pt modelId="{A07E1145-0098-418C-8F9E-03057E6DBD65}" type="pres">
      <dgm:prSet presAssocID="{20D4A23E-83D5-4575-BD86-D8349FF71473}" presName="vert0" presStyleCnt="0">
        <dgm:presLayoutVars>
          <dgm:dir/>
          <dgm:animOne val="branch"/>
          <dgm:animLvl val="lvl"/>
        </dgm:presLayoutVars>
      </dgm:prSet>
      <dgm:spPr/>
      <dgm:t>
        <a:bodyPr/>
        <a:lstStyle/>
        <a:p>
          <a:endParaRPr lang="es-PE"/>
        </a:p>
      </dgm:t>
    </dgm:pt>
    <dgm:pt modelId="{65AF76BA-6D5F-41E8-A2BF-E61A8E775EFD}" type="pres">
      <dgm:prSet presAssocID="{C352B07C-C89D-4CB3-8B06-23B6656E32C1}" presName="thickLine" presStyleLbl="alignNode1" presStyleIdx="0" presStyleCnt="1"/>
      <dgm:spPr/>
    </dgm:pt>
    <dgm:pt modelId="{68758B4A-CB2B-4E07-92E6-6F119B552BAF}" type="pres">
      <dgm:prSet presAssocID="{C352B07C-C89D-4CB3-8B06-23B6656E32C1}" presName="horz1" presStyleCnt="0"/>
      <dgm:spPr/>
    </dgm:pt>
    <dgm:pt modelId="{B3DEAFD5-0F0B-4576-887C-BF195E224257}" type="pres">
      <dgm:prSet presAssocID="{C352B07C-C89D-4CB3-8B06-23B6656E32C1}" presName="tx1" presStyleLbl="revTx" presStyleIdx="0" presStyleCnt="10"/>
      <dgm:spPr/>
      <dgm:t>
        <a:bodyPr/>
        <a:lstStyle/>
        <a:p>
          <a:endParaRPr lang="es-PE"/>
        </a:p>
      </dgm:t>
    </dgm:pt>
    <dgm:pt modelId="{2004AE70-CF9D-4861-9286-1515B21443D6}" type="pres">
      <dgm:prSet presAssocID="{C352B07C-C89D-4CB3-8B06-23B6656E32C1}" presName="vert1" presStyleCnt="0"/>
      <dgm:spPr/>
    </dgm:pt>
    <dgm:pt modelId="{6D60F584-7E21-44ED-ACBD-B93EC1EC412D}" type="pres">
      <dgm:prSet presAssocID="{2E53E363-02A2-43F2-8E5C-ED49FEAB7773}" presName="vertSpace2a" presStyleCnt="0"/>
      <dgm:spPr/>
    </dgm:pt>
    <dgm:pt modelId="{187C513D-45BC-42D3-84A2-C6A82C20FFA6}" type="pres">
      <dgm:prSet presAssocID="{2E53E363-02A2-43F2-8E5C-ED49FEAB7773}" presName="horz2" presStyleCnt="0"/>
      <dgm:spPr/>
    </dgm:pt>
    <dgm:pt modelId="{2E745D75-6656-475C-AC4A-A87315C40E4B}" type="pres">
      <dgm:prSet presAssocID="{2E53E363-02A2-43F2-8E5C-ED49FEAB7773}" presName="horzSpace2" presStyleCnt="0"/>
      <dgm:spPr/>
    </dgm:pt>
    <dgm:pt modelId="{6E25036B-8315-4C94-B1C2-54BD67E04D6B}" type="pres">
      <dgm:prSet presAssocID="{2E53E363-02A2-43F2-8E5C-ED49FEAB7773}" presName="tx2" presStyleLbl="revTx" presStyleIdx="1" presStyleCnt="10"/>
      <dgm:spPr/>
      <dgm:t>
        <a:bodyPr/>
        <a:lstStyle/>
        <a:p>
          <a:endParaRPr lang="es-PE"/>
        </a:p>
      </dgm:t>
    </dgm:pt>
    <dgm:pt modelId="{56FCE057-491B-41E9-871B-B1A13FD3A904}" type="pres">
      <dgm:prSet presAssocID="{2E53E363-02A2-43F2-8E5C-ED49FEAB7773}" presName="vert2" presStyleCnt="0"/>
      <dgm:spPr/>
    </dgm:pt>
    <dgm:pt modelId="{D138CF76-E0D2-41C8-BB3A-8AF17CC0980C}" type="pres">
      <dgm:prSet presAssocID="{2E53E363-02A2-43F2-8E5C-ED49FEAB7773}" presName="thinLine2b" presStyleLbl="callout" presStyleIdx="0" presStyleCnt="9"/>
      <dgm:spPr/>
    </dgm:pt>
    <dgm:pt modelId="{DFF08C70-0F68-4DE0-A200-B52EBA68EC36}" type="pres">
      <dgm:prSet presAssocID="{2E53E363-02A2-43F2-8E5C-ED49FEAB7773}" presName="vertSpace2b" presStyleCnt="0"/>
      <dgm:spPr/>
    </dgm:pt>
    <dgm:pt modelId="{2B11106F-91FC-4985-9EDB-FA0435FDF956}" type="pres">
      <dgm:prSet presAssocID="{E8ABCB4D-DDE1-4C1F-A84C-8FC41221FA1C}" presName="horz2" presStyleCnt="0"/>
      <dgm:spPr/>
    </dgm:pt>
    <dgm:pt modelId="{0086DB9B-3EB8-487B-8315-648DF80A9F05}" type="pres">
      <dgm:prSet presAssocID="{E8ABCB4D-DDE1-4C1F-A84C-8FC41221FA1C}" presName="horzSpace2" presStyleCnt="0"/>
      <dgm:spPr/>
    </dgm:pt>
    <dgm:pt modelId="{47D3396A-9452-48B8-B5D5-8ADDF7E5E6C8}" type="pres">
      <dgm:prSet presAssocID="{E8ABCB4D-DDE1-4C1F-A84C-8FC41221FA1C}" presName="tx2" presStyleLbl="revTx" presStyleIdx="2" presStyleCnt="10"/>
      <dgm:spPr/>
      <dgm:t>
        <a:bodyPr/>
        <a:lstStyle/>
        <a:p>
          <a:endParaRPr lang="es-PE"/>
        </a:p>
      </dgm:t>
    </dgm:pt>
    <dgm:pt modelId="{BFC5E9BA-7732-4215-8456-50A2300CBB4A}" type="pres">
      <dgm:prSet presAssocID="{E8ABCB4D-DDE1-4C1F-A84C-8FC41221FA1C}" presName="vert2" presStyleCnt="0"/>
      <dgm:spPr/>
    </dgm:pt>
    <dgm:pt modelId="{01B6DC9A-27B5-4496-9D33-1DDD9305AE6F}" type="pres">
      <dgm:prSet presAssocID="{E8ABCB4D-DDE1-4C1F-A84C-8FC41221FA1C}" presName="thinLine2b" presStyleLbl="callout" presStyleIdx="1" presStyleCnt="9"/>
      <dgm:spPr/>
    </dgm:pt>
    <dgm:pt modelId="{46FDEF77-376F-4F8A-BFE7-25D804C67AC0}" type="pres">
      <dgm:prSet presAssocID="{E8ABCB4D-DDE1-4C1F-A84C-8FC41221FA1C}" presName="vertSpace2b" presStyleCnt="0"/>
      <dgm:spPr/>
    </dgm:pt>
    <dgm:pt modelId="{B252786A-D2D5-494A-A980-169536244AB1}" type="pres">
      <dgm:prSet presAssocID="{CDD8A806-AA29-4AEE-88F6-D15432641F82}" presName="horz2" presStyleCnt="0"/>
      <dgm:spPr/>
    </dgm:pt>
    <dgm:pt modelId="{98E7EA9C-EE21-4BBD-BC25-189277A70169}" type="pres">
      <dgm:prSet presAssocID="{CDD8A806-AA29-4AEE-88F6-D15432641F82}" presName="horzSpace2" presStyleCnt="0"/>
      <dgm:spPr/>
    </dgm:pt>
    <dgm:pt modelId="{D5576DC5-4783-4EE9-8BDD-D6BE61617F11}" type="pres">
      <dgm:prSet presAssocID="{CDD8A806-AA29-4AEE-88F6-D15432641F82}" presName="tx2" presStyleLbl="revTx" presStyleIdx="3" presStyleCnt="10"/>
      <dgm:spPr/>
      <dgm:t>
        <a:bodyPr/>
        <a:lstStyle/>
        <a:p>
          <a:endParaRPr lang="es-PE"/>
        </a:p>
      </dgm:t>
    </dgm:pt>
    <dgm:pt modelId="{E6CF2571-D2A3-43D7-BC07-C72840C95740}" type="pres">
      <dgm:prSet presAssocID="{CDD8A806-AA29-4AEE-88F6-D15432641F82}" presName="vert2" presStyleCnt="0"/>
      <dgm:spPr/>
    </dgm:pt>
    <dgm:pt modelId="{659D2AE9-D11D-4330-BD84-D8DB93C01B4A}" type="pres">
      <dgm:prSet presAssocID="{CDD8A806-AA29-4AEE-88F6-D15432641F82}" presName="thinLine2b" presStyleLbl="callout" presStyleIdx="2" presStyleCnt="9"/>
      <dgm:spPr/>
    </dgm:pt>
    <dgm:pt modelId="{B6E7DFB3-4B6B-40F3-ACE9-7AA72A14A8D0}" type="pres">
      <dgm:prSet presAssocID="{CDD8A806-AA29-4AEE-88F6-D15432641F82}" presName="vertSpace2b" presStyleCnt="0"/>
      <dgm:spPr/>
    </dgm:pt>
    <dgm:pt modelId="{3082F660-A811-4EA3-98C2-556E6F31994E}" type="pres">
      <dgm:prSet presAssocID="{C4CC6CBA-79E0-407A-874E-3DCE526942A6}" presName="horz2" presStyleCnt="0"/>
      <dgm:spPr/>
    </dgm:pt>
    <dgm:pt modelId="{9080D470-F001-49C7-8A57-38863C4897DD}" type="pres">
      <dgm:prSet presAssocID="{C4CC6CBA-79E0-407A-874E-3DCE526942A6}" presName="horzSpace2" presStyleCnt="0"/>
      <dgm:spPr/>
    </dgm:pt>
    <dgm:pt modelId="{BF5CDCC9-63FC-49E2-8E42-D49D0FFB651E}" type="pres">
      <dgm:prSet presAssocID="{C4CC6CBA-79E0-407A-874E-3DCE526942A6}" presName="tx2" presStyleLbl="revTx" presStyleIdx="4" presStyleCnt="10"/>
      <dgm:spPr/>
      <dgm:t>
        <a:bodyPr/>
        <a:lstStyle/>
        <a:p>
          <a:endParaRPr lang="es-PE"/>
        </a:p>
      </dgm:t>
    </dgm:pt>
    <dgm:pt modelId="{4B3D1A14-E5CB-4587-AB50-AACEC26FD131}" type="pres">
      <dgm:prSet presAssocID="{C4CC6CBA-79E0-407A-874E-3DCE526942A6}" presName="vert2" presStyleCnt="0"/>
      <dgm:spPr/>
    </dgm:pt>
    <dgm:pt modelId="{3BEE58BE-CA57-4578-A68A-DEF5858BDB6B}" type="pres">
      <dgm:prSet presAssocID="{C4CC6CBA-79E0-407A-874E-3DCE526942A6}" presName="thinLine2b" presStyleLbl="callout" presStyleIdx="3" presStyleCnt="9"/>
      <dgm:spPr/>
    </dgm:pt>
    <dgm:pt modelId="{258E0F21-51A3-42E5-89D2-DE1464BC59AA}" type="pres">
      <dgm:prSet presAssocID="{C4CC6CBA-79E0-407A-874E-3DCE526942A6}" presName="vertSpace2b" presStyleCnt="0"/>
      <dgm:spPr/>
    </dgm:pt>
    <dgm:pt modelId="{D52330A4-5C03-4C41-AA2A-B7A8D81559CE}" type="pres">
      <dgm:prSet presAssocID="{8FC82974-DFB9-4B9C-8B08-FFAB8B70BBE9}" presName="horz2" presStyleCnt="0"/>
      <dgm:spPr/>
    </dgm:pt>
    <dgm:pt modelId="{65973079-6EAD-4C94-9C7F-255296FF1D8B}" type="pres">
      <dgm:prSet presAssocID="{8FC82974-DFB9-4B9C-8B08-FFAB8B70BBE9}" presName="horzSpace2" presStyleCnt="0"/>
      <dgm:spPr/>
    </dgm:pt>
    <dgm:pt modelId="{8DC9E603-CA13-41B2-BD6A-D4B5C51C4904}" type="pres">
      <dgm:prSet presAssocID="{8FC82974-DFB9-4B9C-8B08-FFAB8B70BBE9}" presName="tx2" presStyleLbl="revTx" presStyleIdx="5" presStyleCnt="10"/>
      <dgm:spPr/>
      <dgm:t>
        <a:bodyPr/>
        <a:lstStyle/>
        <a:p>
          <a:endParaRPr lang="es-PE"/>
        </a:p>
      </dgm:t>
    </dgm:pt>
    <dgm:pt modelId="{E99E2445-A98B-4570-8DF0-87E7DCDEC9EB}" type="pres">
      <dgm:prSet presAssocID="{8FC82974-DFB9-4B9C-8B08-FFAB8B70BBE9}" presName="vert2" presStyleCnt="0"/>
      <dgm:spPr/>
    </dgm:pt>
    <dgm:pt modelId="{341C42D1-A4A7-4B88-A6BF-8C67078FBD81}" type="pres">
      <dgm:prSet presAssocID="{8FC82974-DFB9-4B9C-8B08-FFAB8B70BBE9}" presName="thinLine2b" presStyleLbl="callout" presStyleIdx="4" presStyleCnt="9"/>
      <dgm:spPr/>
    </dgm:pt>
    <dgm:pt modelId="{DB3B0E71-F1B2-4B40-BBDE-01B020780CC9}" type="pres">
      <dgm:prSet presAssocID="{8FC82974-DFB9-4B9C-8B08-FFAB8B70BBE9}" presName="vertSpace2b" presStyleCnt="0"/>
      <dgm:spPr/>
    </dgm:pt>
    <dgm:pt modelId="{4B188920-89CD-4CA0-84C2-665C5B321442}" type="pres">
      <dgm:prSet presAssocID="{7736AA09-D4AF-4CD2-BCD1-A8E0924ABE9A}" presName="horz2" presStyleCnt="0"/>
      <dgm:spPr/>
    </dgm:pt>
    <dgm:pt modelId="{0302F206-62EF-4999-AB64-D23DA8DE0174}" type="pres">
      <dgm:prSet presAssocID="{7736AA09-D4AF-4CD2-BCD1-A8E0924ABE9A}" presName="horzSpace2" presStyleCnt="0"/>
      <dgm:spPr/>
    </dgm:pt>
    <dgm:pt modelId="{5643422D-D0D8-4485-8FFF-39F808AAA3E4}" type="pres">
      <dgm:prSet presAssocID="{7736AA09-D4AF-4CD2-BCD1-A8E0924ABE9A}" presName="tx2" presStyleLbl="revTx" presStyleIdx="6" presStyleCnt="10"/>
      <dgm:spPr/>
      <dgm:t>
        <a:bodyPr/>
        <a:lstStyle/>
        <a:p>
          <a:endParaRPr lang="es-PE"/>
        </a:p>
      </dgm:t>
    </dgm:pt>
    <dgm:pt modelId="{E64C7D4C-ABDF-4F13-A5AE-2D68817AACF6}" type="pres">
      <dgm:prSet presAssocID="{7736AA09-D4AF-4CD2-BCD1-A8E0924ABE9A}" presName="vert2" presStyleCnt="0"/>
      <dgm:spPr/>
    </dgm:pt>
    <dgm:pt modelId="{C92EE83B-AFA9-41AA-A46F-0A7C25296C94}" type="pres">
      <dgm:prSet presAssocID="{7736AA09-D4AF-4CD2-BCD1-A8E0924ABE9A}" presName="thinLine2b" presStyleLbl="callout" presStyleIdx="5" presStyleCnt="9"/>
      <dgm:spPr/>
    </dgm:pt>
    <dgm:pt modelId="{3CC7EA91-BF61-4FDE-BE85-92E834F61B5B}" type="pres">
      <dgm:prSet presAssocID="{7736AA09-D4AF-4CD2-BCD1-A8E0924ABE9A}" presName="vertSpace2b" presStyleCnt="0"/>
      <dgm:spPr/>
    </dgm:pt>
    <dgm:pt modelId="{F4F0D1DD-1CDF-4FC5-8D76-E1793A67FD5C}" type="pres">
      <dgm:prSet presAssocID="{08E6B58F-4D78-4F19-A103-265A7338FABA}" presName="horz2" presStyleCnt="0"/>
      <dgm:spPr/>
    </dgm:pt>
    <dgm:pt modelId="{945BAE2A-8B41-4F9C-BAC4-4F59C8715C34}" type="pres">
      <dgm:prSet presAssocID="{08E6B58F-4D78-4F19-A103-265A7338FABA}" presName="horzSpace2" presStyleCnt="0"/>
      <dgm:spPr/>
    </dgm:pt>
    <dgm:pt modelId="{79831650-D3D8-4971-A0FA-88718212C42F}" type="pres">
      <dgm:prSet presAssocID="{08E6B58F-4D78-4F19-A103-265A7338FABA}" presName="tx2" presStyleLbl="revTx" presStyleIdx="7" presStyleCnt="10"/>
      <dgm:spPr/>
      <dgm:t>
        <a:bodyPr/>
        <a:lstStyle/>
        <a:p>
          <a:endParaRPr lang="es-PE"/>
        </a:p>
      </dgm:t>
    </dgm:pt>
    <dgm:pt modelId="{38B05ED0-3873-47A3-88A2-FB0EEA0C0B72}" type="pres">
      <dgm:prSet presAssocID="{08E6B58F-4D78-4F19-A103-265A7338FABA}" presName="vert2" presStyleCnt="0"/>
      <dgm:spPr/>
    </dgm:pt>
    <dgm:pt modelId="{96109C21-AB39-4EE4-AB99-3F304FB85BD3}" type="pres">
      <dgm:prSet presAssocID="{08E6B58F-4D78-4F19-A103-265A7338FABA}" presName="thinLine2b" presStyleLbl="callout" presStyleIdx="6" presStyleCnt="9"/>
      <dgm:spPr/>
    </dgm:pt>
    <dgm:pt modelId="{8CF31F6E-3278-4165-80D8-48ABC94CF895}" type="pres">
      <dgm:prSet presAssocID="{08E6B58F-4D78-4F19-A103-265A7338FABA}" presName="vertSpace2b" presStyleCnt="0"/>
      <dgm:spPr/>
    </dgm:pt>
    <dgm:pt modelId="{928E9542-022E-4B29-AE3E-26DCCE6F7C42}" type="pres">
      <dgm:prSet presAssocID="{27417E4B-1E7C-451B-BAA3-6A28DF3212D7}" presName="horz2" presStyleCnt="0"/>
      <dgm:spPr/>
    </dgm:pt>
    <dgm:pt modelId="{805969D7-C254-4B16-9025-63AB2CF11CEB}" type="pres">
      <dgm:prSet presAssocID="{27417E4B-1E7C-451B-BAA3-6A28DF3212D7}" presName="horzSpace2" presStyleCnt="0"/>
      <dgm:spPr/>
    </dgm:pt>
    <dgm:pt modelId="{4E9ED788-A095-41C3-A507-D3777A051647}" type="pres">
      <dgm:prSet presAssocID="{27417E4B-1E7C-451B-BAA3-6A28DF3212D7}" presName="tx2" presStyleLbl="revTx" presStyleIdx="8" presStyleCnt="10"/>
      <dgm:spPr/>
      <dgm:t>
        <a:bodyPr/>
        <a:lstStyle/>
        <a:p>
          <a:endParaRPr lang="es-PE"/>
        </a:p>
      </dgm:t>
    </dgm:pt>
    <dgm:pt modelId="{75AC97FC-B545-4264-940E-EAD0D22311B3}" type="pres">
      <dgm:prSet presAssocID="{27417E4B-1E7C-451B-BAA3-6A28DF3212D7}" presName="vert2" presStyleCnt="0"/>
      <dgm:spPr/>
    </dgm:pt>
    <dgm:pt modelId="{96530875-39FF-4655-9B8F-2D1466F13D70}" type="pres">
      <dgm:prSet presAssocID="{27417E4B-1E7C-451B-BAA3-6A28DF3212D7}" presName="thinLine2b" presStyleLbl="callout" presStyleIdx="7" presStyleCnt="9"/>
      <dgm:spPr/>
    </dgm:pt>
    <dgm:pt modelId="{DB42142D-E126-468E-B9DA-A1268930ABF0}" type="pres">
      <dgm:prSet presAssocID="{27417E4B-1E7C-451B-BAA3-6A28DF3212D7}" presName="vertSpace2b" presStyleCnt="0"/>
      <dgm:spPr/>
    </dgm:pt>
    <dgm:pt modelId="{446D6BBE-EB11-44F9-B579-2A964CAC4E3D}" type="pres">
      <dgm:prSet presAssocID="{E5A98758-604B-4731-8F77-F175D3FB9DC8}" presName="horz2" presStyleCnt="0"/>
      <dgm:spPr/>
    </dgm:pt>
    <dgm:pt modelId="{F5407117-01E1-4FCB-A786-09CC924754EC}" type="pres">
      <dgm:prSet presAssocID="{E5A98758-604B-4731-8F77-F175D3FB9DC8}" presName="horzSpace2" presStyleCnt="0"/>
      <dgm:spPr/>
    </dgm:pt>
    <dgm:pt modelId="{23B28C9F-927E-4D55-90FB-FF40A2BAE839}" type="pres">
      <dgm:prSet presAssocID="{E5A98758-604B-4731-8F77-F175D3FB9DC8}" presName="tx2" presStyleLbl="revTx" presStyleIdx="9" presStyleCnt="10"/>
      <dgm:spPr/>
      <dgm:t>
        <a:bodyPr/>
        <a:lstStyle/>
        <a:p>
          <a:endParaRPr lang="es-PE"/>
        </a:p>
      </dgm:t>
    </dgm:pt>
    <dgm:pt modelId="{8D0EA922-F546-4408-BE78-E6CC6381AEB8}" type="pres">
      <dgm:prSet presAssocID="{E5A98758-604B-4731-8F77-F175D3FB9DC8}" presName="vert2" presStyleCnt="0"/>
      <dgm:spPr/>
    </dgm:pt>
    <dgm:pt modelId="{7B6C952D-42B6-4976-8AA7-5CA01EEDB544}" type="pres">
      <dgm:prSet presAssocID="{E5A98758-604B-4731-8F77-F175D3FB9DC8}" presName="thinLine2b" presStyleLbl="callout" presStyleIdx="8" presStyleCnt="9"/>
      <dgm:spPr/>
    </dgm:pt>
    <dgm:pt modelId="{1B9EE056-AB0B-49A2-AAF7-560F58E53421}" type="pres">
      <dgm:prSet presAssocID="{E5A98758-604B-4731-8F77-F175D3FB9DC8}" presName="vertSpace2b" presStyleCnt="0"/>
      <dgm:spPr/>
    </dgm:pt>
  </dgm:ptLst>
  <dgm:cxnLst>
    <dgm:cxn modelId="{14D435D1-440F-4BA9-B14B-ED9FE477FC03}" srcId="{C352B07C-C89D-4CB3-8B06-23B6656E32C1}" destId="{E8ABCB4D-DDE1-4C1F-A84C-8FC41221FA1C}" srcOrd="1" destOrd="0" parTransId="{5094A2BF-594D-435B-8565-C749A44A8489}" sibTransId="{617E5FCF-7933-41FB-B1FE-78D14A3E9F1A}"/>
    <dgm:cxn modelId="{FBBBCEE4-B809-4552-A5A5-DDD4C44E2D59}" srcId="{C352B07C-C89D-4CB3-8B06-23B6656E32C1}" destId="{2E53E363-02A2-43F2-8E5C-ED49FEAB7773}" srcOrd="0" destOrd="0" parTransId="{7AE95327-2161-439C-8BE3-A80C914EF89D}" sibTransId="{C40C08B5-3A85-4FEA-AEE2-B4B4FE4990D8}"/>
    <dgm:cxn modelId="{82CF0C8E-CC58-4A9D-B81C-479C45D43690}" srcId="{20D4A23E-83D5-4575-BD86-D8349FF71473}" destId="{C352B07C-C89D-4CB3-8B06-23B6656E32C1}" srcOrd="0" destOrd="0" parTransId="{8EE259FD-DE0E-4170-B079-4BF492C42AAB}" sibTransId="{03AC0499-E9D6-46DB-AC7C-9CE30BE91C7F}"/>
    <dgm:cxn modelId="{630B2D2A-F721-49F7-AA47-40D1BBF4ED06}" type="presOf" srcId="{E8ABCB4D-DDE1-4C1F-A84C-8FC41221FA1C}" destId="{47D3396A-9452-48B8-B5D5-8ADDF7E5E6C8}" srcOrd="0" destOrd="0" presId="urn:microsoft.com/office/officeart/2008/layout/LinedList"/>
    <dgm:cxn modelId="{8EFF77E2-8F79-4316-BC6C-A6A8F812CF11}" type="presOf" srcId="{27417E4B-1E7C-451B-BAA3-6A28DF3212D7}" destId="{4E9ED788-A095-41C3-A507-D3777A051647}" srcOrd="0" destOrd="0" presId="urn:microsoft.com/office/officeart/2008/layout/LinedList"/>
    <dgm:cxn modelId="{A9FD8B7E-B15D-446E-8F78-8F4A14F47710}" type="presOf" srcId="{C4CC6CBA-79E0-407A-874E-3DCE526942A6}" destId="{BF5CDCC9-63FC-49E2-8E42-D49D0FFB651E}" srcOrd="0" destOrd="0" presId="urn:microsoft.com/office/officeart/2008/layout/LinedList"/>
    <dgm:cxn modelId="{4B761127-E4D0-475F-B560-0103A0BB718B}" type="presOf" srcId="{08E6B58F-4D78-4F19-A103-265A7338FABA}" destId="{79831650-D3D8-4971-A0FA-88718212C42F}" srcOrd="0" destOrd="0" presId="urn:microsoft.com/office/officeart/2008/layout/LinedList"/>
    <dgm:cxn modelId="{934716BE-0BC6-4A8A-B062-A4E7DA0E7D03}" type="presOf" srcId="{CDD8A806-AA29-4AEE-88F6-D15432641F82}" destId="{D5576DC5-4783-4EE9-8BDD-D6BE61617F11}" srcOrd="0" destOrd="0" presId="urn:microsoft.com/office/officeart/2008/layout/LinedList"/>
    <dgm:cxn modelId="{27E2ACD7-95E5-485F-946F-3B907D851784}" srcId="{C352B07C-C89D-4CB3-8B06-23B6656E32C1}" destId="{E5A98758-604B-4731-8F77-F175D3FB9DC8}" srcOrd="8" destOrd="0" parTransId="{FA31D137-E52A-4710-B4CC-9C4DD9746519}" sibTransId="{FA2B98A8-160C-46CA-8285-10070335C107}"/>
    <dgm:cxn modelId="{1B8B5BDF-0015-45E3-A9D2-6EAAEE0BAE28}" type="presOf" srcId="{C352B07C-C89D-4CB3-8B06-23B6656E32C1}" destId="{B3DEAFD5-0F0B-4576-887C-BF195E224257}" srcOrd="0" destOrd="0" presId="urn:microsoft.com/office/officeart/2008/layout/LinedList"/>
    <dgm:cxn modelId="{B1DA2F8C-7143-4757-B6E3-59DEBF61346C}" type="presOf" srcId="{20D4A23E-83D5-4575-BD86-D8349FF71473}" destId="{A07E1145-0098-418C-8F9E-03057E6DBD65}" srcOrd="0" destOrd="0" presId="urn:microsoft.com/office/officeart/2008/layout/LinedList"/>
    <dgm:cxn modelId="{77154F96-BF7D-40C1-83BF-C93186899842}" type="presOf" srcId="{E5A98758-604B-4731-8F77-F175D3FB9DC8}" destId="{23B28C9F-927E-4D55-90FB-FF40A2BAE839}" srcOrd="0" destOrd="0" presId="urn:microsoft.com/office/officeart/2008/layout/LinedList"/>
    <dgm:cxn modelId="{BE0582D2-FC5C-4888-961B-1F2C5E748D34}" srcId="{C352B07C-C89D-4CB3-8B06-23B6656E32C1}" destId="{C4CC6CBA-79E0-407A-874E-3DCE526942A6}" srcOrd="3" destOrd="0" parTransId="{4809AC9C-D128-4979-BFBD-F20E3B3EA09A}" sibTransId="{7D0F9E17-B9A5-4D2F-B18B-9BC2C7B0380C}"/>
    <dgm:cxn modelId="{068B5DE1-24A1-4963-A4CF-C1C987F501AC}" srcId="{C352B07C-C89D-4CB3-8B06-23B6656E32C1}" destId="{8FC82974-DFB9-4B9C-8B08-FFAB8B70BBE9}" srcOrd="4" destOrd="0" parTransId="{6A4C0AD0-DB84-4AE1-AE24-A207A1C32392}" sibTransId="{9B1EFB85-4E80-4965-903A-186BE57B3A1B}"/>
    <dgm:cxn modelId="{E1431E57-26C1-4D2E-AF7C-0EF2D7F284A8}" type="presOf" srcId="{7736AA09-D4AF-4CD2-BCD1-A8E0924ABE9A}" destId="{5643422D-D0D8-4485-8FFF-39F808AAA3E4}" srcOrd="0" destOrd="0" presId="urn:microsoft.com/office/officeart/2008/layout/LinedList"/>
    <dgm:cxn modelId="{0369A90A-1AA5-4D96-A99B-AB50D384EB3D}" srcId="{C352B07C-C89D-4CB3-8B06-23B6656E32C1}" destId="{CDD8A806-AA29-4AEE-88F6-D15432641F82}" srcOrd="2" destOrd="0" parTransId="{4C173BCA-0A02-44FE-B125-AAF5EC2EBAB0}" sibTransId="{4222D9D3-6DFE-4D8C-9CDC-A443A0E381C4}"/>
    <dgm:cxn modelId="{2B28F2A9-6230-4C04-B6FD-B253C568B758}" type="presOf" srcId="{8FC82974-DFB9-4B9C-8B08-FFAB8B70BBE9}" destId="{8DC9E603-CA13-41B2-BD6A-D4B5C51C4904}" srcOrd="0" destOrd="0" presId="urn:microsoft.com/office/officeart/2008/layout/LinedList"/>
    <dgm:cxn modelId="{12BEB2E6-A082-47BF-8DD4-0792C8F7E80D}" srcId="{C352B07C-C89D-4CB3-8B06-23B6656E32C1}" destId="{7736AA09-D4AF-4CD2-BCD1-A8E0924ABE9A}" srcOrd="5" destOrd="0" parTransId="{FABCF16B-61B7-4343-9EA5-521DCA95B3E0}" sibTransId="{F563BB03-6125-44C8-A85B-0D6D0735DD30}"/>
    <dgm:cxn modelId="{E5CE06E4-0CB8-4F75-85B1-0E9D57D380B6}" srcId="{C352B07C-C89D-4CB3-8B06-23B6656E32C1}" destId="{27417E4B-1E7C-451B-BAA3-6A28DF3212D7}" srcOrd="7" destOrd="0" parTransId="{865AC2D3-AABB-48D5-A6B9-E87951024494}" sibTransId="{F1BC83DF-461F-4B33-A3D4-666F8B930ADF}"/>
    <dgm:cxn modelId="{09F50DDB-3AF0-4138-B10A-0C1D94DED937}" srcId="{C352B07C-C89D-4CB3-8B06-23B6656E32C1}" destId="{08E6B58F-4D78-4F19-A103-265A7338FABA}" srcOrd="6" destOrd="0" parTransId="{A7FD25A5-0B62-469C-8F7E-58959F2CFD84}" sibTransId="{A3651285-72F4-4AE4-84C9-32802E3B260C}"/>
    <dgm:cxn modelId="{5C6A0CCE-1479-4B47-943D-39A29E9E9166}" type="presOf" srcId="{2E53E363-02A2-43F2-8E5C-ED49FEAB7773}" destId="{6E25036B-8315-4C94-B1C2-54BD67E04D6B}" srcOrd="0" destOrd="0" presId="urn:microsoft.com/office/officeart/2008/layout/LinedList"/>
    <dgm:cxn modelId="{D922140A-DBF4-45EA-B55F-D44A3DE2AFC2}" type="presParOf" srcId="{A07E1145-0098-418C-8F9E-03057E6DBD65}" destId="{65AF76BA-6D5F-41E8-A2BF-E61A8E775EFD}" srcOrd="0" destOrd="0" presId="urn:microsoft.com/office/officeart/2008/layout/LinedList"/>
    <dgm:cxn modelId="{CE458782-DAFF-4B1C-A532-CCDCBE0119D5}" type="presParOf" srcId="{A07E1145-0098-418C-8F9E-03057E6DBD65}" destId="{68758B4A-CB2B-4E07-92E6-6F119B552BAF}" srcOrd="1" destOrd="0" presId="urn:microsoft.com/office/officeart/2008/layout/LinedList"/>
    <dgm:cxn modelId="{41A06BC5-A9B2-42BE-A44A-665C39FBA1AD}" type="presParOf" srcId="{68758B4A-CB2B-4E07-92E6-6F119B552BAF}" destId="{B3DEAFD5-0F0B-4576-887C-BF195E224257}" srcOrd="0" destOrd="0" presId="urn:microsoft.com/office/officeart/2008/layout/LinedList"/>
    <dgm:cxn modelId="{C595BA3F-1E2C-4025-9E1B-9CC7017381C4}" type="presParOf" srcId="{68758B4A-CB2B-4E07-92E6-6F119B552BAF}" destId="{2004AE70-CF9D-4861-9286-1515B21443D6}" srcOrd="1" destOrd="0" presId="urn:microsoft.com/office/officeart/2008/layout/LinedList"/>
    <dgm:cxn modelId="{B1676B5C-922F-42A6-BB1F-425BC1D81F6D}" type="presParOf" srcId="{2004AE70-CF9D-4861-9286-1515B21443D6}" destId="{6D60F584-7E21-44ED-ACBD-B93EC1EC412D}" srcOrd="0" destOrd="0" presId="urn:microsoft.com/office/officeart/2008/layout/LinedList"/>
    <dgm:cxn modelId="{5EBC2887-F91F-476C-AEED-B1C8894FED64}" type="presParOf" srcId="{2004AE70-CF9D-4861-9286-1515B21443D6}" destId="{187C513D-45BC-42D3-84A2-C6A82C20FFA6}" srcOrd="1" destOrd="0" presId="urn:microsoft.com/office/officeart/2008/layout/LinedList"/>
    <dgm:cxn modelId="{AD6CEF2B-2CF2-4CB3-A68C-DCA9D780F4D4}" type="presParOf" srcId="{187C513D-45BC-42D3-84A2-C6A82C20FFA6}" destId="{2E745D75-6656-475C-AC4A-A87315C40E4B}" srcOrd="0" destOrd="0" presId="urn:microsoft.com/office/officeart/2008/layout/LinedList"/>
    <dgm:cxn modelId="{12EB2F29-E3B1-4857-9552-A5C3668131E2}" type="presParOf" srcId="{187C513D-45BC-42D3-84A2-C6A82C20FFA6}" destId="{6E25036B-8315-4C94-B1C2-54BD67E04D6B}" srcOrd="1" destOrd="0" presId="urn:microsoft.com/office/officeart/2008/layout/LinedList"/>
    <dgm:cxn modelId="{467A3A75-C809-4D6A-BA51-50B083D9B706}" type="presParOf" srcId="{187C513D-45BC-42D3-84A2-C6A82C20FFA6}" destId="{56FCE057-491B-41E9-871B-B1A13FD3A904}" srcOrd="2" destOrd="0" presId="urn:microsoft.com/office/officeart/2008/layout/LinedList"/>
    <dgm:cxn modelId="{64CCA339-96D1-448E-BC8C-AFE389CB3BEB}" type="presParOf" srcId="{2004AE70-CF9D-4861-9286-1515B21443D6}" destId="{D138CF76-E0D2-41C8-BB3A-8AF17CC0980C}" srcOrd="2" destOrd="0" presId="urn:microsoft.com/office/officeart/2008/layout/LinedList"/>
    <dgm:cxn modelId="{3BC54F1E-ECDC-42AF-8957-79B4D20BAD37}" type="presParOf" srcId="{2004AE70-CF9D-4861-9286-1515B21443D6}" destId="{DFF08C70-0F68-4DE0-A200-B52EBA68EC36}" srcOrd="3" destOrd="0" presId="urn:microsoft.com/office/officeart/2008/layout/LinedList"/>
    <dgm:cxn modelId="{3F026BAD-B84D-4418-94D5-D31A72717C0D}" type="presParOf" srcId="{2004AE70-CF9D-4861-9286-1515B21443D6}" destId="{2B11106F-91FC-4985-9EDB-FA0435FDF956}" srcOrd="4" destOrd="0" presId="urn:microsoft.com/office/officeart/2008/layout/LinedList"/>
    <dgm:cxn modelId="{514A92C6-ABC9-4E9F-A3B9-03DE80019424}" type="presParOf" srcId="{2B11106F-91FC-4985-9EDB-FA0435FDF956}" destId="{0086DB9B-3EB8-487B-8315-648DF80A9F05}" srcOrd="0" destOrd="0" presId="urn:microsoft.com/office/officeart/2008/layout/LinedList"/>
    <dgm:cxn modelId="{F05428FC-D3ED-4EE4-94FF-BA4FE428CE24}" type="presParOf" srcId="{2B11106F-91FC-4985-9EDB-FA0435FDF956}" destId="{47D3396A-9452-48B8-B5D5-8ADDF7E5E6C8}" srcOrd="1" destOrd="0" presId="urn:microsoft.com/office/officeart/2008/layout/LinedList"/>
    <dgm:cxn modelId="{969DB228-DAE0-41B1-89F4-5FCE115D7246}" type="presParOf" srcId="{2B11106F-91FC-4985-9EDB-FA0435FDF956}" destId="{BFC5E9BA-7732-4215-8456-50A2300CBB4A}" srcOrd="2" destOrd="0" presId="urn:microsoft.com/office/officeart/2008/layout/LinedList"/>
    <dgm:cxn modelId="{B192C48A-52BC-4D09-A574-7E934C086981}" type="presParOf" srcId="{2004AE70-CF9D-4861-9286-1515B21443D6}" destId="{01B6DC9A-27B5-4496-9D33-1DDD9305AE6F}" srcOrd="5" destOrd="0" presId="urn:microsoft.com/office/officeart/2008/layout/LinedList"/>
    <dgm:cxn modelId="{81F468C7-FC85-4758-A9D4-8207967EFE8B}" type="presParOf" srcId="{2004AE70-CF9D-4861-9286-1515B21443D6}" destId="{46FDEF77-376F-4F8A-BFE7-25D804C67AC0}" srcOrd="6" destOrd="0" presId="urn:microsoft.com/office/officeart/2008/layout/LinedList"/>
    <dgm:cxn modelId="{6120FC23-A33E-4F4D-9158-5E1DA676E75B}" type="presParOf" srcId="{2004AE70-CF9D-4861-9286-1515B21443D6}" destId="{B252786A-D2D5-494A-A980-169536244AB1}" srcOrd="7" destOrd="0" presId="urn:microsoft.com/office/officeart/2008/layout/LinedList"/>
    <dgm:cxn modelId="{55A9B48D-844E-4331-9585-EE6A83179AD7}" type="presParOf" srcId="{B252786A-D2D5-494A-A980-169536244AB1}" destId="{98E7EA9C-EE21-4BBD-BC25-189277A70169}" srcOrd="0" destOrd="0" presId="urn:microsoft.com/office/officeart/2008/layout/LinedList"/>
    <dgm:cxn modelId="{C7B36274-0BEC-49E0-B8C4-5808BFD07F60}" type="presParOf" srcId="{B252786A-D2D5-494A-A980-169536244AB1}" destId="{D5576DC5-4783-4EE9-8BDD-D6BE61617F11}" srcOrd="1" destOrd="0" presId="urn:microsoft.com/office/officeart/2008/layout/LinedList"/>
    <dgm:cxn modelId="{A25B9B64-D8CE-47D1-A182-95B3B31B0B14}" type="presParOf" srcId="{B252786A-D2D5-494A-A980-169536244AB1}" destId="{E6CF2571-D2A3-43D7-BC07-C72840C95740}" srcOrd="2" destOrd="0" presId="urn:microsoft.com/office/officeart/2008/layout/LinedList"/>
    <dgm:cxn modelId="{8D9139DE-A6D2-4E14-A678-2E9392C760EA}" type="presParOf" srcId="{2004AE70-CF9D-4861-9286-1515B21443D6}" destId="{659D2AE9-D11D-4330-BD84-D8DB93C01B4A}" srcOrd="8" destOrd="0" presId="urn:microsoft.com/office/officeart/2008/layout/LinedList"/>
    <dgm:cxn modelId="{59FADC4B-3999-4F92-94B5-1DA86574DE20}" type="presParOf" srcId="{2004AE70-CF9D-4861-9286-1515B21443D6}" destId="{B6E7DFB3-4B6B-40F3-ACE9-7AA72A14A8D0}" srcOrd="9" destOrd="0" presId="urn:microsoft.com/office/officeart/2008/layout/LinedList"/>
    <dgm:cxn modelId="{5911D7AD-1C6D-4814-88B7-DA42C4E0AC93}" type="presParOf" srcId="{2004AE70-CF9D-4861-9286-1515B21443D6}" destId="{3082F660-A811-4EA3-98C2-556E6F31994E}" srcOrd="10" destOrd="0" presId="urn:microsoft.com/office/officeart/2008/layout/LinedList"/>
    <dgm:cxn modelId="{7B2D2215-AEF1-450E-A92C-DACBCB50BDAA}" type="presParOf" srcId="{3082F660-A811-4EA3-98C2-556E6F31994E}" destId="{9080D470-F001-49C7-8A57-38863C4897DD}" srcOrd="0" destOrd="0" presId="urn:microsoft.com/office/officeart/2008/layout/LinedList"/>
    <dgm:cxn modelId="{60A211F6-BA7A-4208-9798-F133AC558C36}" type="presParOf" srcId="{3082F660-A811-4EA3-98C2-556E6F31994E}" destId="{BF5CDCC9-63FC-49E2-8E42-D49D0FFB651E}" srcOrd="1" destOrd="0" presId="urn:microsoft.com/office/officeart/2008/layout/LinedList"/>
    <dgm:cxn modelId="{E3D4CBC0-53BB-43AB-9FAA-39B54E3F6434}" type="presParOf" srcId="{3082F660-A811-4EA3-98C2-556E6F31994E}" destId="{4B3D1A14-E5CB-4587-AB50-AACEC26FD131}" srcOrd="2" destOrd="0" presId="urn:microsoft.com/office/officeart/2008/layout/LinedList"/>
    <dgm:cxn modelId="{F2078747-B212-4008-9DE8-EDF80742BD5F}" type="presParOf" srcId="{2004AE70-CF9D-4861-9286-1515B21443D6}" destId="{3BEE58BE-CA57-4578-A68A-DEF5858BDB6B}" srcOrd="11" destOrd="0" presId="urn:microsoft.com/office/officeart/2008/layout/LinedList"/>
    <dgm:cxn modelId="{1486BD10-FBE5-4908-8130-DBBFE4DD8FBE}" type="presParOf" srcId="{2004AE70-CF9D-4861-9286-1515B21443D6}" destId="{258E0F21-51A3-42E5-89D2-DE1464BC59AA}" srcOrd="12" destOrd="0" presId="urn:microsoft.com/office/officeart/2008/layout/LinedList"/>
    <dgm:cxn modelId="{CD623FD7-03B3-4511-BD9F-0004E67A029D}" type="presParOf" srcId="{2004AE70-CF9D-4861-9286-1515B21443D6}" destId="{D52330A4-5C03-4C41-AA2A-B7A8D81559CE}" srcOrd="13" destOrd="0" presId="urn:microsoft.com/office/officeart/2008/layout/LinedList"/>
    <dgm:cxn modelId="{D8790AA8-0CBC-422F-88C3-85BE6AEA5C22}" type="presParOf" srcId="{D52330A4-5C03-4C41-AA2A-B7A8D81559CE}" destId="{65973079-6EAD-4C94-9C7F-255296FF1D8B}" srcOrd="0" destOrd="0" presId="urn:microsoft.com/office/officeart/2008/layout/LinedList"/>
    <dgm:cxn modelId="{40C352FA-6BEF-4323-9BEE-2B5E85D97883}" type="presParOf" srcId="{D52330A4-5C03-4C41-AA2A-B7A8D81559CE}" destId="{8DC9E603-CA13-41B2-BD6A-D4B5C51C4904}" srcOrd="1" destOrd="0" presId="urn:microsoft.com/office/officeart/2008/layout/LinedList"/>
    <dgm:cxn modelId="{381E5B8C-F1A8-410D-B524-2F90321F8F78}" type="presParOf" srcId="{D52330A4-5C03-4C41-AA2A-B7A8D81559CE}" destId="{E99E2445-A98B-4570-8DF0-87E7DCDEC9EB}" srcOrd="2" destOrd="0" presId="urn:microsoft.com/office/officeart/2008/layout/LinedList"/>
    <dgm:cxn modelId="{C2C029AA-4353-4D6D-869A-536EF3A75E3F}" type="presParOf" srcId="{2004AE70-CF9D-4861-9286-1515B21443D6}" destId="{341C42D1-A4A7-4B88-A6BF-8C67078FBD81}" srcOrd="14" destOrd="0" presId="urn:microsoft.com/office/officeart/2008/layout/LinedList"/>
    <dgm:cxn modelId="{32637223-EE05-472E-B6FA-444DB991EA64}" type="presParOf" srcId="{2004AE70-CF9D-4861-9286-1515B21443D6}" destId="{DB3B0E71-F1B2-4B40-BBDE-01B020780CC9}" srcOrd="15" destOrd="0" presId="urn:microsoft.com/office/officeart/2008/layout/LinedList"/>
    <dgm:cxn modelId="{877F75B3-F017-45FE-B0BF-84FD72130156}" type="presParOf" srcId="{2004AE70-CF9D-4861-9286-1515B21443D6}" destId="{4B188920-89CD-4CA0-84C2-665C5B321442}" srcOrd="16" destOrd="0" presId="urn:microsoft.com/office/officeart/2008/layout/LinedList"/>
    <dgm:cxn modelId="{871420BB-ADC1-4C8E-A575-A2EF8E44DC74}" type="presParOf" srcId="{4B188920-89CD-4CA0-84C2-665C5B321442}" destId="{0302F206-62EF-4999-AB64-D23DA8DE0174}" srcOrd="0" destOrd="0" presId="urn:microsoft.com/office/officeart/2008/layout/LinedList"/>
    <dgm:cxn modelId="{CA2ED91C-7807-4E4D-9422-C57B0220575D}" type="presParOf" srcId="{4B188920-89CD-4CA0-84C2-665C5B321442}" destId="{5643422D-D0D8-4485-8FFF-39F808AAA3E4}" srcOrd="1" destOrd="0" presId="urn:microsoft.com/office/officeart/2008/layout/LinedList"/>
    <dgm:cxn modelId="{9F74E2E0-A075-4738-8DA7-1FFB84DFE34C}" type="presParOf" srcId="{4B188920-89CD-4CA0-84C2-665C5B321442}" destId="{E64C7D4C-ABDF-4F13-A5AE-2D68817AACF6}" srcOrd="2" destOrd="0" presId="urn:microsoft.com/office/officeart/2008/layout/LinedList"/>
    <dgm:cxn modelId="{40E1DD2C-7109-47D9-827F-68438D2B383E}" type="presParOf" srcId="{2004AE70-CF9D-4861-9286-1515B21443D6}" destId="{C92EE83B-AFA9-41AA-A46F-0A7C25296C94}" srcOrd="17" destOrd="0" presId="urn:microsoft.com/office/officeart/2008/layout/LinedList"/>
    <dgm:cxn modelId="{4AD5435A-0F8A-4DDB-B818-7E5941B2F9EA}" type="presParOf" srcId="{2004AE70-CF9D-4861-9286-1515B21443D6}" destId="{3CC7EA91-BF61-4FDE-BE85-92E834F61B5B}" srcOrd="18" destOrd="0" presId="urn:microsoft.com/office/officeart/2008/layout/LinedList"/>
    <dgm:cxn modelId="{C8E00DB5-E052-4708-807B-FCC6C5ECD1A7}" type="presParOf" srcId="{2004AE70-CF9D-4861-9286-1515B21443D6}" destId="{F4F0D1DD-1CDF-4FC5-8D76-E1793A67FD5C}" srcOrd="19" destOrd="0" presId="urn:microsoft.com/office/officeart/2008/layout/LinedList"/>
    <dgm:cxn modelId="{A38E07C3-955E-4920-ABF3-6124B2AC0CC2}" type="presParOf" srcId="{F4F0D1DD-1CDF-4FC5-8D76-E1793A67FD5C}" destId="{945BAE2A-8B41-4F9C-BAC4-4F59C8715C34}" srcOrd="0" destOrd="0" presId="urn:microsoft.com/office/officeart/2008/layout/LinedList"/>
    <dgm:cxn modelId="{5DFF8244-B8AC-4C2F-916C-EDE60578B83B}" type="presParOf" srcId="{F4F0D1DD-1CDF-4FC5-8D76-E1793A67FD5C}" destId="{79831650-D3D8-4971-A0FA-88718212C42F}" srcOrd="1" destOrd="0" presId="urn:microsoft.com/office/officeart/2008/layout/LinedList"/>
    <dgm:cxn modelId="{0F1CD2FE-AB3D-4E48-A929-F2DFD3CEFD12}" type="presParOf" srcId="{F4F0D1DD-1CDF-4FC5-8D76-E1793A67FD5C}" destId="{38B05ED0-3873-47A3-88A2-FB0EEA0C0B72}" srcOrd="2" destOrd="0" presId="urn:microsoft.com/office/officeart/2008/layout/LinedList"/>
    <dgm:cxn modelId="{33CE39CD-3B74-4122-923C-1E9065D50DFE}" type="presParOf" srcId="{2004AE70-CF9D-4861-9286-1515B21443D6}" destId="{96109C21-AB39-4EE4-AB99-3F304FB85BD3}" srcOrd="20" destOrd="0" presId="urn:microsoft.com/office/officeart/2008/layout/LinedList"/>
    <dgm:cxn modelId="{64B68024-643B-471F-BF03-0309B640799C}" type="presParOf" srcId="{2004AE70-CF9D-4861-9286-1515B21443D6}" destId="{8CF31F6E-3278-4165-80D8-48ABC94CF895}" srcOrd="21" destOrd="0" presId="urn:microsoft.com/office/officeart/2008/layout/LinedList"/>
    <dgm:cxn modelId="{C3D1DA48-F455-4112-A2A9-5C31AB20AB5D}" type="presParOf" srcId="{2004AE70-CF9D-4861-9286-1515B21443D6}" destId="{928E9542-022E-4B29-AE3E-26DCCE6F7C42}" srcOrd="22" destOrd="0" presId="urn:microsoft.com/office/officeart/2008/layout/LinedList"/>
    <dgm:cxn modelId="{885AB3D6-8471-4764-B0D6-1BF40B9FE7E6}" type="presParOf" srcId="{928E9542-022E-4B29-AE3E-26DCCE6F7C42}" destId="{805969D7-C254-4B16-9025-63AB2CF11CEB}" srcOrd="0" destOrd="0" presId="urn:microsoft.com/office/officeart/2008/layout/LinedList"/>
    <dgm:cxn modelId="{B0F43A23-3451-4CBE-898B-E2B7B69EF6D7}" type="presParOf" srcId="{928E9542-022E-4B29-AE3E-26DCCE6F7C42}" destId="{4E9ED788-A095-41C3-A507-D3777A051647}" srcOrd="1" destOrd="0" presId="urn:microsoft.com/office/officeart/2008/layout/LinedList"/>
    <dgm:cxn modelId="{7F81C808-3B7F-4CBB-8DA9-142F9B7930E2}" type="presParOf" srcId="{928E9542-022E-4B29-AE3E-26DCCE6F7C42}" destId="{75AC97FC-B545-4264-940E-EAD0D22311B3}" srcOrd="2" destOrd="0" presId="urn:microsoft.com/office/officeart/2008/layout/LinedList"/>
    <dgm:cxn modelId="{E1D214D9-0CB7-44E1-8336-405DD9D7396C}" type="presParOf" srcId="{2004AE70-CF9D-4861-9286-1515B21443D6}" destId="{96530875-39FF-4655-9B8F-2D1466F13D70}" srcOrd="23" destOrd="0" presId="urn:microsoft.com/office/officeart/2008/layout/LinedList"/>
    <dgm:cxn modelId="{3A070E9A-456D-4833-B1B2-92FB83F3005D}" type="presParOf" srcId="{2004AE70-CF9D-4861-9286-1515B21443D6}" destId="{DB42142D-E126-468E-B9DA-A1268930ABF0}" srcOrd="24" destOrd="0" presId="urn:microsoft.com/office/officeart/2008/layout/LinedList"/>
    <dgm:cxn modelId="{C60364B8-9B50-478B-AB27-B64968B6E158}" type="presParOf" srcId="{2004AE70-CF9D-4861-9286-1515B21443D6}" destId="{446D6BBE-EB11-44F9-B579-2A964CAC4E3D}" srcOrd="25" destOrd="0" presId="urn:microsoft.com/office/officeart/2008/layout/LinedList"/>
    <dgm:cxn modelId="{1699C18D-607D-4973-8F5F-02C624B421C6}" type="presParOf" srcId="{446D6BBE-EB11-44F9-B579-2A964CAC4E3D}" destId="{F5407117-01E1-4FCB-A786-09CC924754EC}" srcOrd="0" destOrd="0" presId="urn:microsoft.com/office/officeart/2008/layout/LinedList"/>
    <dgm:cxn modelId="{E63C8443-8D6D-42D3-82CC-F5050B3CA085}" type="presParOf" srcId="{446D6BBE-EB11-44F9-B579-2A964CAC4E3D}" destId="{23B28C9F-927E-4D55-90FB-FF40A2BAE839}" srcOrd="1" destOrd="0" presId="urn:microsoft.com/office/officeart/2008/layout/LinedList"/>
    <dgm:cxn modelId="{583C0E74-2729-45A3-8117-4A1B35FBB94A}" type="presParOf" srcId="{446D6BBE-EB11-44F9-B579-2A964CAC4E3D}" destId="{8D0EA922-F546-4408-BE78-E6CC6381AEB8}" srcOrd="2" destOrd="0" presId="urn:microsoft.com/office/officeart/2008/layout/LinedList"/>
    <dgm:cxn modelId="{3E26A0AA-27A9-4B8A-AC9C-365B1F94D687}" type="presParOf" srcId="{2004AE70-CF9D-4861-9286-1515B21443D6}" destId="{7B6C952D-42B6-4976-8AA7-5CA01EEDB544}" srcOrd="26" destOrd="0" presId="urn:microsoft.com/office/officeart/2008/layout/LinedList"/>
    <dgm:cxn modelId="{42E38513-6FF6-49D8-B856-B8A0652C3D9E}" type="presParOf" srcId="{2004AE70-CF9D-4861-9286-1515B21443D6}" destId="{1B9EE056-AB0B-49A2-AAF7-560F58E53421}"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F6608-82AF-4A54-8FC5-56AEB91B65BE}" type="doc">
      <dgm:prSet loTypeId="urn:microsoft.com/office/officeart/2005/8/layout/equation1" loCatId="process" qsTypeId="urn:microsoft.com/office/officeart/2005/8/quickstyle/simple1" qsCatId="simple" csTypeId="urn:microsoft.com/office/officeart/2005/8/colors/colorful3" csCatId="colorful" phldr="1"/>
      <dgm:spPr/>
    </dgm:pt>
    <dgm:pt modelId="{16EEEDEF-844E-4986-8359-07D0B9A06DC3}">
      <dgm:prSet phldrT="[Texto]"/>
      <dgm:spPr/>
      <dgm:t>
        <a:bodyPr/>
        <a:lstStyle/>
        <a:p>
          <a:r>
            <a:rPr lang="es-PE" dirty="0"/>
            <a:t>Presentar el oficio de acreditación de la máxima autoridad administrativa de la entidad</a:t>
          </a:r>
        </a:p>
      </dgm:t>
    </dgm:pt>
    <dgm:pt modelId="{60DCD645-E445-4BDE-9E6B-16FABC63B7AA}" type="parTrans" cxnId="{1697B105-2FD1-475A-AF25-6AD3E61CAB20}">
      <dgm:prSet/>
      <dgm:spPr/>
      <dgm:t>
        <a:bodyPr/>
        <a:lstStyle/>
        <a:p>
          <a:endParaRPr lang="es-PE"/>
        </a:p>
      </dgm:t>
    </dgm:pt>
    <dgm:pt modelId="{23DBC590-5FB1-48CD-98F1-1680F89634EA}" type="sibTrans" cxnId="{1697B105-2FD1-475A-AF25-6AD3E61CAB20}">
      <dgm:prSet/>
      <dgm:spPr/>
      <dgm:t>
        <a:bodyPr/>
        <a:lstStyle/>
        <a:p>
          <a:endParaRPr lang="es-PE"/>
        </a:p>
      </dgm:t>
    </dgm:pt>
    <dgm:pt modelId="{64D4342A-D50F-4C48-8F07-907B0371295B}">
      <dgm:prSet phldrT="[Texto]"/>
      <dgm:spPr/>
      <dgm:t>
        <a:bodyPr/>
        <a:lstStyle/>
        <a:p>
          <a:r>
            <a:rPr lang="es-PE" dirty="0" smtClean="0"/>
            <a:t>Definir que </a:t>
          </a:r>
          <a:r>
            <a:rPr lang="es-PE" dirty="0"/>
            <a:t>personal </a:t>
          </a:r>
          <a:r>
            <a:rPr lang="es-PE" dirty="0" smtClean="0"/>
            <a:t>será considerado </a:t>
          </a:r>
          <a:r>
            <a:rPr lang="es-PE" dirty="0"/>
            <a:t>un sujeto obligado para ser cargado en la plataforma de la CGR</a:t>
          </a:r>
        </a:p>
      </dgm:t>
    </dgm:pt>
    <dgm:pt modelId="{358EED28-623F-4D39-AF3A-80ADD9D3041A}" type="parTrans" cxnId="{D3E8EFBA-E187-4F4D-BACB-3C015AC0C3D5}">
      <dgm:prSet/>
      <dgm:spPr/>
      <dgm:t>
        <a:bodyPr/>
        <a:lstStyle/>
        <a:p>
          <a:endParaRPr lang="es-PE"/>
        </a:p>
      </dgm:t>
    </dgm:pt>
    <dgm:pt modelId="{762BB309-F3D7-4E0D-822F-418B55B61744}" type="sibTrans" cxnId="{D3E8EFBA-E187-4F4D-BACB-3C015AC0C3D5}">
      <dgm:prSet/>
      <dgm:spPr/>
      <dgm:t>
        <a:bodyPr/>
        <a:lstStyle/>
        <a:p>
          <a:endParaRPr lang="es-PE"/>
        </a:p>
      </dgm:t>
    </dgm:pt>
    <dgm:pt modelId="{318E8A00-7403-481C-9E0E-2F6044A46AEC}">
      <dgm:prSet phldrT="[Texto]"/>
      <dgm:spPr/>
      <dgm:t>
        <a:bodyPr/>
        <a:lstStyle/>
        <a:p>
          <a:r>
            <a:rPr lang="es-PE" dirty="0"/>
            <a:t>Carga satisfactoria de sujetos obligados</a:t>
          </a:r>
        </a:p>
      </dgm:t>
    </dgm:pt>
    <dgm:pt modelId="{46F281CE-8397-47BE-97EC-9D6941CBF613}" type="parTrans" cxnId="{ED0E6ABE-F307-4D06-8638-14690AC29634}">
      <dgm:prSet/>
      <dgm:spPr/>
      <dgm:t>
        <a:bodyPr/>
        <a:lstStyle/>
        <a:p>
          <a:endParaRPr lang="es-PE"/>
        </a:p>
      </dgm:t>
    </dgm:pt>
    <dgm:pt modelId="{6A92B4D4-0587-4D76-AF1F-690D1BE2E5F9}" type="sibTrans" cxnId="{ED0E6ABE-F307-4D06-8638-14690AC29634}">
      <dgm:prSet/>
      <dgm:spPr/>
      <dgm:t>
        <a:bodyPr/>
        <a:lstStyle/>
        <a:p>
          <a:endParaRPr lang="es-PE"/>
        </a:p>
      </dgm:t>
    </dgm:pt>
    <dgm:pt modelId="{6CABE53F-0C68-46AD-BDEF-0DB3C14740EC}" type="pres">
      <dgm:prSet presAssocID="{4F8F6608-82AF-4A54-8FC5-56AEB91B65BE}" presName="linearFlow" presStyleCnt="0">
        <dgm:presLayoutVars>
          <dgm:dir/>
          <dgm:resizeHandles val="exact"/>
        </dgm:presLayoutVars>
      </dgm:prSet>
      <dgm:spPr/>
    </dgm:pt>
    <dgm:pt modelId="{C0BE6546-9F00-4FCE-8137-283946B886AB}" type="pres">
      <dgm:prSet presAssocID="{16EEEDEF-844E-4986-8359-07D0B9A06DC3}" presName="node" presStyleLbl="node1" presStyleIdx="0" presStyleCnt="3">
        <dgm:presLayoutVars>
          <dgm:bulletEnabled val="1"/>
        </dgm:presLayoutVars>
      </dgm:prSet>
      <dgm:spPr/>
      <dgm:t>
        <a:bodyPr/>
        <a:lstStyle/>
        <a:p>
          <a:endParaRPr lang="es-PE"/>
        </a:p>
      </dgm:t>
    </dgm:pt>
    <dgm:pt modelId="{6AC95320-4EFD-4A77-8709-DA6CBDF55741}" type="pres">
      <dgm:prSet presAssocID="{23DBC590-5FB1-48CD-98F1-1680F89634EA}" presName="spacerL" presStyleCnt="0"/>
      <dgm:spPr/>
    </dgm:pt>
    <dgm:pt modelId="{1A2653D9-59F2-4B34-A979-135D17A0476A}" type="pres">
      <dgm:prSet presAssocID="{23DBC590-5FB1-48CD-98F1-1680F89634EA}" presName="sibTrans" presStyleLbl="sibTrans2D1" presStyleIdx="0" presStyleCnt="2"/>
      <dgm:spPr/>
      <dgm:t>
        <a:bodyPr/>
        <a:lstStyle/>
        <a:p>
          <a:endParaRPr lang="es-PE"/>
        </a:p>
      </dgm:t>
    </dgm:pt>
    <dgm:pt modelId="{9688FDAA-85DB-4791-A57A-242CFC80C32C}" type="pres">
      <dgm:prSet presAssocID="{23DBC590-5FB1-48CD-98F1-1680F89634EA}" presName="spacerR" presStyleCnt="0"/>
      <dgm:spPr/>
    </dgm:pt>
    <dgm:pt modelId="{DA0DFEFA-2C30-4D71-BE9A-AB5239FDDF19}" type="pres">
      <dgm:prSet presAssocID="{64D4342A-D50F-4C48-8F07-907B0371295B}" presName="node" presStyleLbl="node1" presStyleIdx="1" presStyleCnt="3">
        <dgm:presLayoutVars>
          <dgm:bulletEnabled val="1"/>
        </dgm:presLayoutVars>
      </dgm:prSet>
      <dgm:spPr/>
      <dgm:t>
        <a:bodyPr/>
        <a:lstStyle/>
        <a:p>
          <a:endParaRPr lang="es-PE"/>
        </a:p>
      </dgm:t>
    </dgm:pt>
    <dgm:pt modelId="{C3992A5A-10B9-4016-BE1B-3F37152FE3B6}" type="pres">
      <dgm:prSet presAssocID="{762BB309-F3D7-4E0D-822F-418B55B61744}" presName="spacerL" presStyleCnt="0"/>
      <dgm:spPr/>
    </dgm:pt>
    <dgm:pt modelId="{DFC5ECC8-C72D-4813-B3CB-935EBBAAAF29}" type="pres">
      <dgm:prSet presAssocID="{762BB309-F3D7-4E0D-822F-418B55B61744}" presName="sibTrans" presStyleLbl="sibTrans2D1" presStyleIdx="1" presStyleCnt="2"/>
      <dgm:spPr/>
      <dgm:t>
        <a:bodyPr/>
        <a:lstStyle/>
        <a:p>
          <a:endParaRPr lang="es-PE"/>
        </a:p>
      </dgm:t>
    </dgm:pt>
    <dgm:pt modelId="{A2953A6F-1BBB-4862-BBA1-5852DCD21394}" type="pres">
      <dgm:prSet presAssocID="{762BB309-F3D7-4E0D-822F-418B55B61744}" presName="spacerR" presStyleCnt="0"/>
      <dgm:spPr/>
    </dgm:pt>
    <dgm:pt modelId="{A0D1DCD2-CD45-41F7-8FA2-5CC2C558035F}" type="pres">
      <dgm:prSet presAssocID="{318E8A00-7403-481C-9E0E-2F6044A46AEC}" presName="node" presStyleLbl="node1" presStyleIdx="2" presStyleCnt="3">
        <dgm:presLayoutVars>
          <dgm:bulletEnabled val="1"/>
        </dgm:presLayoutVars>
      </dgm:prSet>
      <dgm:spPr/>
      <dgm:t>
        <a:bodyPr/>
        <a:lstStyle/>
        <a:p>
          <a:endParaRPr lang="es-PE"/>
        </a:p>
      </dgm:t>
    </dgm:pt>
  </dgm:ptLst>
  <dgm:cxnLst>
    <dgm:cxn modelId="{05EC9ECC-77D8-4D0D-84FA-8663A7AD9B64}" type="presOf" srcId="{16EEEDEF-844E-4986-8359-07D0B9A06DC3}" destId="{C0BE6546-9F00-4FCE-8137-283946B886AB}" srcOrd="0" destOrd="0" presId="urn:microsoft.com/office/officeart/2005/8/layout/equation1"/>
    <dgm:cxn modelId="{28A403CF-A845-4607-B9F0-FDE8A7287359}" type="presOf" srcId="{4F8F6608-82AF-4A54-8FC5-56AEB91B65BE}" destId="{6CABE53F-0C68-46AD-BDEF-0DB3C14740EC}" srcOrd="0" destOrd="0" presId="urn:microsoft.com/office/officeart/2005/8/layout/equation1"/>
    <dgm:cxn modelId="{05D5F14F-76CE-4C17-8227-517E9B8091AE}" type="presOf" srcId="{23DBC590-5FB1-48CD-98F1-1680F89634EA}" destId="{1A2653D9-59F2-4B34-A979-135D17A0476A}" srcOrd="0" destOrd="0" presId="urn:microsoft.com/office/officeart/2005/8/layout/equation1"/>
    <dgm:cxn modelId="{C058527B-A795-4F35-AA38-64177BAB984F}" type="presOf" srcId="{762BB309-F3D7-4E0D-822F-418B55B61744}" destId="{DFC5ECC8-C72D-4813-B3CB-935EBBAAAF29}" srcOrd="0" destOrd="0" presId="urn:microsoft.com/office/officeart/2005/8/layout/equation1"/>
    <dgm:cxn modelId="{D3E8EFBA-E187-4F4D-BACB-3C015AC0C3D5}" srcId="{4F8F6608-82AF-4A54-8FC5-56AEB91B65BE}" destId="{64D4342A-D50F-4C48-8F07-907B0371295B}" srcOrd="1" destOrd="0" parTransId="{358EED28-623F-4D39-AF3A-80ADD9D3041A}" sibTransId="{762BB309-F3D7-4E0D-822F-418B55B61744}"/>
    <dgm:cxn modelId="{57D53770-0C29-49E9-B10C-A290EBE15FC0}" type="presOf" srcId="{64D4342A-D50F-4C48-8F07-907B0371295B}" destId="{DA0DFEFA-2C30-4D71-BE9A-AB5239FDDF19}" srcOrd="0" destOrd="0" presId="urn:microsoft.com/office/officeart/2005/8/layout/equation1"/>
    <dgm:cxn modelId="{ED0E6ABE-F307-4D06-8638-14690AC29634}" srcId="{4F8F6608-82AF-4A54-8FC5-56AEB91B65BE}" destId="{318E8A00-7403-481C-9E0E-2F6044A46AEC}" srcOrd="2" destOrd="0" parTransId="{46F281CE-8397-47BE-97EC-9D6941CBF613}" sibTransId="{6A92B4D4-0587-4D76-AF1F-690D1BE2E5F9}"/>
    <dgm:cxn modelId="{2F25CA6B-8EF2-42FA-817E-2DD66069B081}" type="presOf" srcId="{318E8A00-7403-481C-9E0E-2F6044A46AEC}" destId="{A0D1DCD2-CD45-41F7-8FA2-5CC2C558035F}" srcOrd="0" destOrd="0" presId="urn:microsoft.com/office/officeart/2005/8/layout/equation1"/>
    <dgm:cxn modelId="{1697B105-2FD1-475A-AF25-6AD3E61CAB20}" srcId="{4F8F6608-82AF-4A54-8FC5-56AEB91B65BE}" destId="{16EEEDEF-844E-4986-8359-07D0B9A06DC3}" srcOrd="0" destOrd="0" parTransId="{60DCD645-E445-4BDE-9E6B-16FABC63B7AA}" sibTransId="{23DBC590-5FB1-48CD-98F1-1680F89634EA}"/>
    <dgm:cxn modelId="{7281A78E-E8ED-45E9-9930-90DA69F7033E}" type="presParOf" srcId="{6CABE53F-0C68-46AD-BDEF-0DB3C14740EC}" destId="{C0BE6546-9F00-4FCE-8137-283946B886AB}" srcOrd="0" destOrd="0" presId="urn:microsoft.com/office/officeart/2005/8/layout/equation1"/>
    <dgm:cxn modelId="{4D5ECCC1-E09C-40B4-8C59-F1E4EB21C764}" type="presParOf" srcId="{6CABE53F-0C68-46AD-BDEF-0DB3C14740EC}" destId="{6AC95320-4EFD-4A77-8709-DA6CBDF55741}" srcOrd="1" destOrd="0" presId="urn:microsoft.com/office/officeart/2005/8/layout/equation1"/>
    <dgm:cxn modelId="{29665E39-9F6A-437F-9F3D-33741D7C408D}" type="presParOf" srcId="{6CABE53F-0C68-46AD-BDEF-0DB3C14740EC}" destId="{1A2653D9-59F2-4B34-A979-135D17A0476A}" srcOrd="2" destOrd="0" presId="urn:microsoft.com/office/officeart/2005/8/layout/equation1"/>
    <dgm:cxn modelId="{E34F054B-29C8-4583-A145-17FD288AB165}" type="presParOf" srcId="{6CABE53F-0C68-46AD-BDEF-0DB3C14740EC}" destId="{9688FDAA-85DB-4791-A57A-242CFC80C32C}" srcOrd="3" destOrd="0" presId="urn:microsoft.com/office/officeart/2005/8/layout/equation1"/>
    <dgm:cxn modelId="{0A479444-0E2D-44B6-9608-7593C591523E}" type="presParOf" srcId="{6CABE53F-0C68-46AD-BDEF-0DB3C14740EC}" destId="{DA0DFEFA-2C30-4D71-BE9A-AB5239FDDF19}" srcOrd="4" destOrd="0" presId="urn:microsoft.com/office/officeart/2005/8/layout/equation1"/>
    <dgm:cxn modelId="{E85B56D1-322D-4965-A089-248688CB888F}" type="presParOf" srcId="{6CABE53F-0C68-46AD-BDEF-0DB3C14740EC}" destId="{C3992A5A-10B9-4016-BE1B-3F37152FE3B6}" srcOrd="5" destOrd="0" presId="urn:microsoft.com/office/officeart/2005/8/layout/equation1"/>
    <dgm:cxn modelId="{82E8BB7D-8DDE-458D-8FA6-B44FC674D281}" type="presParOf" srcId="{6CABE53F-0C68-46AD-BDEF-0DB3C14740EC}" destId="{DFC5ECC8-C72D-4813-B3CB-935EBBAAAF29}" srcOrd="6" destOrd="0" presId="urn:microsoft.com/office/officeart/2005/8/layout/equation1"/>
    <dgm:cxn modelId="{5D02891D-6AAA-4EA3-BF65-ED2A8D1EFABD}" type="presParOf" srcId="{6CABE53F-0C68-46AD-BDEF-0DB3C14740EC}" destId="{A2953A6F-1BBB-4862-BBA1-5852DCD21394}" srcOrd="7" destOrd="0" presId="urn:microsoft.com/office/officeart/2005/8/layout/equation1"/>
    <dgm:cxn modelId="{E37A9E21-87A0-47AD-A19E-D5C9EF695F42}" type="presParOf" srcId="{6CABE53F-0C68-46AD-BDEF-0DB3C14740EC}" destId="{A0D1DCD2-CD45-41F7-8FA2-5CC2C558035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52FB2D-E891-4FA5-B8AD-D970DC17C0B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PE"/>
        </a:p>
      </dgm:t>
    </dgm:pt>
    <dgm:pt modelId="{2B7D57B5-251B-446B-8E39-7ED097213478}">
      <dgm:prSet phldrT="[Texto]" custT="1"/>
      <dgm:spPr/>
      <dgm:t>
        <a:bodyPr/>
        <a:lstStyle/>
        <a:p>
          <a:r>
            <a:rPr lang="es-PE" sz="3200" dirty="0" smtClean="0"/>
            <a:t>DNI Electrónico</a:t>
          </a:r>
          <a:endParaRPr lang="es-PE" sz="3200" dirty="0"/>
        </a:p>
      </dgm:t>
    </dgm:pt>
    <dgm:pt modelId="{9241A1B3-7E7A-4A27-A7B1-D06639942F26}" type="parTrans" cxnId="{EC55530F-FFD9-4B5E-9DF4-21F380A5F700}">
      <dgm:prSet/>
      <dgm:spPr/>
      <dgm:t>
        <a:bodyPr/>
        <a:lstStyle/>
        <a:p>
          <a:endParaRPr lang="es-PE"/>
        </a:p>
      </dgm:t>
    </dgm:pt>
    <dgm:pt modelId="{66427877-1293-42C1-9747-6A8FC879309A}" type="sibTrans" cxnId="{EC55530F-FFD9-4B5E-9DF4-21F380A5F700}">
      <dgm:prSet/>
      <dgm:spPr/>
      <dgm:t>
        <a:bodyPr/>
        <a:lstStyle/>
        <a:p>
          <a:endParaRPr lang="es-PE"/>
        </a:p>
      </dgm:t>
    </dgm:pt>
    <dgm:pt modelId="{23F5458E-A64D-4E0B-8997-8CFE6213B2D1}">
      <dgm:prSet phldrT="[Texto]"/>
      <dgm:spPr/>
      <dgm:t>
        <a:bodyPr/>
        <a:lstStyle/>
        <a:p>
          <a:r>
            <a:rPr lang="es-PE" dirty="0"/>
            <a:t> </a:t>
          </a:r>
        </a:p>
      </dgm:t>
    </dgm:pt>
    <dgm:pt modelId="{4E0798C4-DF7D-4854-9619-1311F3D5C43F}" type="parTrans" cxnId="{25A150BB-BEAA-427E-B730-9A6DCD1EFB76}">
      <dgm:prSet/>
      <dgm:spPr/>
      <dgm:t>
        <a:bodyPr/>
        <a:lstStyle/>
        <a:p>
          <a:endParaRPr lang="es-PE"/>
        </a:p>
      </dgm:t>
    </dgm:pt>
    <dgm:pt modelId="{AF8F4E16-BC24-43E0-8B4E-D4F4DF2EF04F}" type="sibTrans" cxnId="{25A150BB-BEAA-427E-B730-9A6DCD1EFB76}">
      <dgm:prSet/>
      <dgm:spPr/>
      <dgm:t>
        <a:bodyPr/>
        <a:lstStyle/>
        <a:p>
          <a:endParaRPr lang="es-PE"/>
        </a:p>
      </dgm:t>
    </dgm:pt>
    <dgm:pt modelId="{1B06E836-9B6B-4B01-AC7C-8AB0958C842A}">
      <dgm:prSet phldrT="[Texto]" custT="1"/>
      <dgm:spPr/>
      <dgm:t>
        <a:bodyPr/>
        <a:lstStyle/>
        <a:p>
          <a:r>
            <a:rPr lang="es-PE" sz="3200" dirty="0"/>
            <a:t>Firma digital</a:t>
          </a:r>
        </a:p>
      </dgm:t>
    </dgm:pt>
    <dgm:pt modelId="{5F4DC5B0-2400-43EF-A5D7-FF3D73B5280D}" type="parTrans" cxnId="{FF5E4F5A-B0A7-4768-92AB-41020E8E3653}">
      <dgm:prSet/>
      <dgm:spPr/>
      <dgm:t>
        <a:bodyPr/>
        <a:lstStyle/>
        <a:p>
          <a:endParaRPr lang="es-PE"/>
        </a:p>
      </dgm:t>
    </dgm:pt>
    <dgm:pt modelId="{6B69D62C-148C-4EE2-867B-C00A51A8AE0B}" type="sibTrans" cxnId="{FF5E4F5A-B0A7-4768-92AB-41020E8E3653}">
      <dgm:prSet/>
      <dgm:spPr/>
      <dgm:t>
        <a:bodyPr/>
        <a:lstStyle/>
        <a:p>
          <a:endParaRPr lang="es-PE"/>
        </a:p>
      </dgm:t>
    </dgm:pt>
    <dgm:pt modelId="{602D3B8F-49DF-4696-8C8A-1B5906D6B90A}">
      <dgm:prSet phldrT="[Texto]"/>
      <dgm:spPr/>
      <dgm:t>
        <a:bodyPr/>
        <a:lstStyle/>
        <a:p>
          <a:r>
            <a:rPr lang="es-PE" dirty="0"/>
            <a:t> </a:t>
          </a:r>
        </a:p>
      </dgm:t>
    </dgm:pt>
    <dgm:pt modelId="{42A54C0D-519C-403C-B82B-BF78246E86F4}" type="parTrans" cxnId="{4E99CE3D-64B6-4C25-B876-95AB7856FCDF}">
      <dgm:prSet/>
      <dgm:spPr/>
      <dgm:t>
        <a:bodyPr/>
        <a:lstStyle/>
        <a:p>
          <a:endParaRPr lang="es-PE"/>
        </a:p>
      </dgm:t>
    </dgm:pt>
    <dgm:pt modelId="{77EEF4F7-4FE8-40BD-B6A5-2DCEC0F79BDE}" type="sibTrans" cxnId="{4E99CE3D-64B6-4C25-B876-95AB7856FCDF}">
      <dgm:prSet/>
      <dgm:spPr/>
      <dgm:t>
        <a:bodyPr/>
        <a:lstStyle/>
        <a:p>
          <a:endParaRPr lang="es-PE"/>
        </a:p>
      </dgm:t>
    </dgm:pt>
    <dgm:pt modelId="{0617291A-BB4C-43EC-8A67-CF6828927FB4}">
      <dgm:prSet phldrT="[Texto]" custT="1"/>
      <dgm:spPr/>
      <dgm:t>
        <a:bodyPr/>
        <a:lstStyle/>
        <a:p>
          <a:r>
            <a:rPr lang="es-PE" sz="3200" dirty="0" smtClean="0"/>
            <a:t>Firma manuscrita</a:t>
          </a:r>
          <a:endParaRPr lang="es-PE" sz="3200" dirty="0"/>
        </a:p>
      </dgm:t>
    </dgm:pt>
    <dgm:pt modelId="{787ECE8F-6645-4193-8EFA-29A89E209A85}" type="parTrans" cxnId="{82AA10B4-BF1E-48F3-AA5C-2BBDC5626180}">
      <dgm:prSet/>
      <dgm:spPr/>
      <dgm:t>
        <a:bodyPr/>
        <a:lstStyle/>
        <a:p>
          <a:endParaRPr lang="es-PE"/>
        </a:p>
      </dgm:t>
    </dgm:pt>
    <dgm:pt modelId="{5EFB2BCD-EA1B-4DBE-B0BC-73D3118B5D13}" type="sibTrans" cxnId="{82AA10B4-BF1E-48F3-AA5C-2BBDC5626180}">
      <dgm:prSet/>
      <dgm:spPr/>
      <dgm:t>
        <a:bodyPr/>
        <a:lstStyle/>
        <a:p>
          <a:endParaRPr lang="es-PE"/>
        </a:p>
      </dgm:t>
    </dgm:pt>
    <dgm:pt modelId="{63060280-2FBB-4E52-87CE-3A3CB644D466}">
      <dgm:prSet phldrT="[Texto]"/>
      <dgm:spPr/>
      <dgm:t>
        <a:bodyPr/>
        <a:lstStyle/>
        <a:p>
          <a:r>
            <a:rPr lang="es-PE" dirty="0"/>
            <a:t> </a:t>
          </a:r>
        </a:p>
      </dgm:t>
    </dgm:pt>
    <dgm:pt modelId="{D08B0289-FFAE-4C43-9BFE-8CDD97711662}" type="sibTrans" cxnId="{B0E3116D-9CA0-49D2-93F9-1775540D3A2C}">
      <dgm:prSet/>
      <dgm:spPr/>
      <dgm:t>
        <a:bodyPr/>
        <a:lstStyle/>
        <a:p>
          <a:endParaRPr lang="es-PE"/>
        </a:p>
      </dgm:t>
    </dgm:pt>
    <dgm:pt modelId="{7789488F-0533-497A-AB2A-CD068E58BDFA}" type="parTrans" cxnId="{B0E3116D-9CA0-49D2-93F9-1775540D3A2C}">
      <dgm:prSet/>
      <dgm:spPr/>
      <dgm:t>
        <a:bodyPr/>
        <a:lstStyle/>
        <a:p>
          <a:endParaRPr lang="es-PE"/>
        </a:p>
      </dgm:t>
    </dgm:pt>
    <dgm:pt modelId="{0C41EF0F-DC10-4944-BA7A-493B8BDFDF61}" type="pres">
      <dgm:prSet presAssocID="{8052FB2D-E891-4FA5-B8AD-D970DC17C0B1}" presName="linearFlow" presStyleCnt="0">
        <dgm:presLayoutVars>
          <dgm:dir/>
          <dgm:animLvl val="lvl"/>
          <dgm:resizeHandles val="exact"/>
        </dgm:presLayoutVars>
      </dgm:prSet>
      <dgm:spPr/>
      <dgm:t>
        <a:bodyPr/>
        <a:lstStyle/>
        <a:p>
          <a:endParaRPr lang="es-PE"/>
        </a:p>
      </dgm:t>
    </dgm:pt>
    <dgm:pt modelId="{C4F748CC-61BF-4FDB-B2EE-C8287597C6FD}" type="pres">
      <dgm:prSet presAssocID="{63060280-2FBB-4E52-87CE-3A3CB644D466}" presName="composite" presStyleCnt="0"/>
      <dgm:spPr/>
    </dgm:pt>
    <dgm:pt modelId="{21BB7E39-4573-482A-A8AF-782E9669A5AF}" type="pres">
      <dgm:prSet presAssocID="{63060280-2FBB-4E52-87CE-3A3CB644D466}" presName="parentText" presStyleLbl="alignNode1" presStyleIdx="0" presStyleCnt="3">
        <dgm:presLayoutVars>
          <dgm:chMax val="1"/>
          <dgm:bulletEnabled val="1"/>
        </dgm:presLayoutVars>
      </dgm:prSet>
      <dgm:spPr/>
      <dgm:t>
        <a:bodyPr/>
        <a:lstStyle/>
        <a:p>
          <a:endParaRPr lang="es-PE"/>
        </a:p>
      </dgm:t>
    </dgm:pt>
    <dgm:pt modelId="{57D3313F-13BD-4360-9C85-3E2C99D16349}" type="pres">
      <dgm:prSet presAssocID="{63060280-2FBB-4E52-87CE-3A3CB644D466}" presName="descendantText" presStyleLbl="alignAcc1" presStyleIdx="0" presStyleCnt="3">
        <dgm:presLayoutVars>
          <dgm:bulletEnabled val="1"/>
        </dgm:presLayoutVars>
      </dgm:prSet>
      <dgm:spPr/>
      <dgm:t>
        <a:bodyPr/>
        <a:lstStyle/>
        <a:p>
          <a:endParaRPr lang="es-PE"/>
        </a:p>
      </dgm:t>
    </dgm:pt>
    <dgm:pt modelId="{555C4DD2-5025-497A-91EB-6142CD884FB1}" type="pres">
      <dgm:prSet presAssocID="{D08B0289-FFAE-4C43-9BFE-8CDD97711662}" presName="sp" presStyleCnt="0"/>
      <dgm:spPr/>
    </dgm:pt>
    <dgm:pt modelId="{B117D989-DC52-4E9C-B251-64A526E4ECBF}" type="pres">
      <dgm:prSet presAssocID="{23F5458E-A64D-4E0B-8997-8CFE6213B2D1}" presName="composite" presStyleCnt="0"/>
      <dgm:spPr/>
    </dgm:pt>
    <dgm:pt modelId="{F38C0C78-2D5F-43B6-96E3-6F76BAED288B}" type="pres">
      <dgm:prSet presAssocID="{23F5458E-A64D-4E0B-8997-8CFE6213B2D1}" presName="parentText" presStyleLbl="alignNode1" presStyleIdx="1" presStyleCnt="3">
        <dgm:presLayoutVars>
          <dgm:chMax val="1"/>
          <dgm:bulletEnabled val="1"/>
        </dgm:presLayoutVars>
      </dgm:prSet>
      <dgm:spPr/>
      <dgm:t>
        <a:bodyPr/>
        <a:lstStyle/>
        <a:p>
          <a:endParaRPr lang="es-PE"/>
        </a:p>
      </dgm:t>
    </dgm:pt>
    <dgm:pt modelId="{0984D7B2-F60C-42CB-AE99-590FD994B75D}" type="pres">
      <dgm:prSet presAssocID="{23F5458E-A64D-4E0B-8997-8CFE6213B2D1}" presName="descendantText" presStyleLbl="alignAcc1" presStyleIdx="1" presStyleCnt="3">
        <dgm:presLayoutVars>
          <dgm:bulletEnabled val="1"/>
        </dgm:presLayoutVars>
      </dgm:prSet>
      <dgm:spPr/>
      <dgm:t>
        <a:bodyPr/>
        <a:lstStyle/>
        <a:p>
          <a:endParaRPr lang="es-PE"/>
        </a:p>
      </dgm:t>
    </dgm:pt>
    <dgm:pt modelId="{D3028759-F140-48D8-8208-A4DD92581852}" type="pres">
      <dgm:prSet presAssocID="{AF8F4E16-BC24-43E0-8B4E-D4F4DF2EF04F}" presName="sp" presStyleCnt="0"/>
      <dgm:spPr/>
    </dgm:pt>
    <dgm:pt modelId="{9B0B4775-AD8A-4E93-9543-D4FD6C58E0AD}" type="pres">
      <dgm:prSet presAssocID="{602D3B8F-49DF-4696-8C8A-1B5906D6B90A}" presName="composite" presStyleCnt="0"/>
      <dgm:spPr/>
    </dgm:pt>
    <dgm:pt modelId="{77FBAD8A-0981-4A84-86EA-78396AC79172}" type="pres">
      <dgm:prSet presAssocID="{602D3B8F-49DF-4696-8C8A-1B5906D6B90A}" presName="parentText" presStyleLbl="alignNode1" presStyleIdx="2" presStyleCnt="3">
        <dgm:presLayoutVars>
          <dgm:chMax val="1"/>
          <dgm:bulletEnabled val="1"/>
        </dgm:presLayoutVars>
      </dgm:prSet>
      <dgm:spPr/>
      <dgm:t>
        <a:bodyPr/>
        <a:lstStyle/>
        <a:p>
          <a:endParaRPr lang="es-PE"/>
        </a:p>
      </dgm:t>
    </dgm:pt>
    <dgm:pt modelId="{68BC4B3E-AEFE-41A5-A1C6-55FECA52DD56}" type="pres">
      <dgm:prSet presAssocID="{602D3B8F-49DF-4696-8C8A-1B5906D6B90A}" presName="descendantText" presStyleLbl="alignAcc1" presStyleIdx="2" presStyleCnt="3">
        <dgm:presLayoutVars>
          <dgm:bulletEnabled val="1"/>
        </dgm:presLayoutVars>
      </dgm:prSet>
      <dgm:spPr/>
      <dgm:t>
        <a:bodyPr/>
        <a:lstStyle/>
        <a:p>
          <a:endParaRPr lang="es-PE"/>
        </a:p>
      </dgm:t>
    </dgm:pt>
  </dgm:ptLst>
  <dgm:cxnLst>
    <dgm:cxn modelId="{10A576B1-2042-4C1C-A4FC-222D90F12EF5}" type="presOf" srcId="{63060280-2FBB-4E52-87CE-3A3CB644D466}" destId="{21BB7E39-4573-482A-A8AF-782E9669A5AF}" srcOrd="0" destOrd="0" presId="urn:microsoft.com/office/officeart/2005/8/layout/chevron2"/>
    <dgm:cxn modelId="{82AA10B4-BF1E-48F3-AA5C-2BBDC5626180}" srcId="{602D3B8F-49DF-4696-8C8A-1B5906D6B90A}" destId="{0617291A-BB4C-43EC-8A67-CF6828927FB4}" srcOrd="0" destOrd="0" parTransId="{787ECE8F-6645-4193-8EFA-29A89E209A85}" sibTransId="{5EFB2BCD-EA1B-4DBE-B0BC-73D3118B5D13}"/>
    <dgm:cxn modelId="{2608A22A-825C-478B-B087-07DD7F2ECF17}" type="presOf" srcId="{0617291A-BB4C-43EC-8A67-CF6828927FB4}" destId="{68BC4B3E-AEFE-41A5-A1C6-55FECA52DD56}" srcOrd="0" destOrd="0" presId="urn:microsoft.com/office/officeart/2005/8/layout/chevron2"/>
    <dgm:cxn modelId="{B0E3116D-9CA0-49D2-93F9-1775540D3A2C}" srcId="{8052FB2D-E891-4FA5-B8AD-D970DC17C0B1}" destId="{63060280-2FBB-4E52-87CE-3A3CB644D466}" srcOrd="0" destOrd="0" parTransId="{7789488F-0533-497A-AB2A-CD068E58BDFA}" sibTransId="{D08B0289-FFAE-4C43-9BFE-8CDD97711662}"/>
    <dgm:cxn modelId="{D10DA64B-842E-431D-A45E-C053C1115DCB}" type="presOf" srcId="{602D3B8F-49DF-4696-8C8A-1B5906D6B90A}" destId="{77FBAD8A-0981-4A84-86EA-78396AC79172}" srcOrd="0" destOrd="0" presId="urn:microsoft.com/office/officeart/2005/8/layout/chevron2"/>
    <dgm:cxn modelId="{EC55530F-FFD9-4B5E-9DF4-21F380A5F700}" srcId="{63060280-2FBB-4E52-87CE-3A3CB644D466}" destId="{2B7D57B5-251B-446B-8E39-7ED097213478}" srcOrd="0" destOrd="0" parTransId="{9241A1B3-7E7A-4A27-A7B1-D06639942F26}" sibTransId="{66427877-1293-42C1-9747-6A8FC879309A}"/>
    <dgm:cxn modelId="{4E99CE3D-64B6-4C25-B876-95AB7856FCDF}" srcId="{8052FB2D-E891-4FA5-B8AD-D970DC17C0B1}" destId="{602D3B8F-49DF-4696-8C8A-1B5906D6B90A}" srcOrd="2" destOrd="0" parTransId="{42A54C0D-519C-403C-B82B-BF78246E86F4}" sibTransId="{77EEF4F7-4FE8-40BD-B6A5-2DCEC0F79BDE}"/>
    <dgm:cxn modelId="{814017F4-1A65-4605-BCF7-653A53BF75EA}" type="presOf" srcId="{23F5458E-A64D-4E0B-8997-8CFE6213B2D1}" destId="{F38C0C78-2D5F-43B6-96E3-6F76BAED288B}" srcOrd="0" destOrd="0" presId="urn:microsoft.com/office/officeart/2005/8/layout/chevron2"/>
    <dgm:cxn modelId="{12408D18-64C4-4FA5-BF8F-5F4C176A4988}" type="presOf" srcId="{8052FB2D-E891-4FA5-B8AD-D970DC17C0B1}" destId="{0C41EF0F-DC10-4944-BA7A-493B8BDFDF61}" srcOrd="0" destOrd="0" presId="urn:microsoft.com/office/officeart/2005/8/layout/chevron2"/>
    <dgm:cxn modelId="{FF5E4F5A-B0A7-4768-92AB-41020E8E3653}" srcId="{23F5458E-A64D-4E0B-8997-8CFE6213B2D1}" destId="{1B06E836-9B6B-4B01-AC7C-8AB0958C842A}" srcOrd="0" destOrd="0" parTransId="{5F4DC5B0-2400-43EF-A5D7-FF3D73B5280D}" sibTransId="{6B69D62C-148C-4EE2-867B-C00A51A8AE0B}"/>
    <dgm:cxn modelId="{25A150BB-BEAA-427E-B730-9A6DCD1EFB76}" srcId="{8052FB2D-E891-4FA5-B8AD-D970DC17C0B1}" destId="{23F5458E-A64D-4E0B-8997-8CFE6213B2D1}" srcOrd="1" destOrd="0" parTransId="{4E0798C4-DF7D-4854-9619-1311F3D5C43F}" sibTransId="{AF8F4E16-BC24-43E0-8B4E-D4F4DF2EF04F}"/>
    <dgm:cxn modelId="{4B404F13-2A25-42EE-B523-14FFAA6DB79A}" type="presOf" srcId="{2B7D57B5-251B-446B-8E39-7ED097213478}" destId="{57D3313F-13BD-4360-9C85-3E2C99D16349}" srcOrd="0" destOrd="0" presId="urn:microsoft.com/office/officeart/2005/8/layout/chevron2"/>
    <dgm:cxn modelId="{6D575CBA-AF43-48C5-920B-AAD3983B8A86}" type="presOf" srcId="{1B06E836-9B6B-4B01-AC7C-8AB0958C842A}" destId="{0984D7B2-F60C-42CB-AE99-590FD994B75D}" srcOrd="0" destOrd="0" presId="urn:microsoft.com/office/officeart/2005/8/layout/chevron2"/>
    <dgm:cxn modelId="{DCC16AFA-002C-47F3-8D93-1C9D3EB58CCF}" type="presParOf" srcId="{0C41EF0F-DC10-4944-BA7A-493B8BDFDF61}" destId="{C4F748CC-61BF-4FDB-B2EE-C8287597C6FD}" srcOrd="0" destOrd="0" presId="urn:microsoft.com/office/officeart/2005/8/layout/chevron2"/>
    <dgm:cxn modelId="{1CE9E611-A0D3-4D1D-98A2-637551498D36}" type="presParOf" srcId="{C4F748CC-61BF-4FDB-B2EE-C8287597C6FD}" destId="{21BB7E39-4573-482A-A8AF-782E9669A5AF}" srcOrd="0" destOrd="0" presId="urn:microsoft.com/office/officeart/2005/8/layout/chevron2"/>
    <dgm:cxn modelId="{D265EB6A-E11C-4E90-AEDF-C0C3E31A9C66}" type="presParOf" srcId="{C4F748CC-61BF-4FDB-B2EE-C8287597C6FD}" destId="{57D3313F-13BD-4360-9C85-3E2C99D16349}" srcOrd="1" destOrd="0" presId="urn:microsoft.com/office/officeart/2005/8/layout/chevron2"/>
    <dgm:cxn modelId="{7664A429-972B-44DD-945B-74E7F8AD20E8}" type="presParOf" srcId="{0C41EF0F-DC10-4944-BA7A-493B8BDFDF61}" destId="{555C4DD2-5025-497A-91EB-6142CD884FB1}" srcOrd="1" destOrd="0" presId="urn:microsoft.com/office/officeart/2005/8/layout/chevron2"/>
    <dgm:cxn modelId="{1B20046F-D510-421F-BD4B-705A61C8E984}" type="presParOf" srcId="{0C41EF0F-DC10-4944-BA7A-493B8BDFDF61}" destId="{B117D989-DC52-4E9C-B251-64A526E4ECBF}" srcOrd="2" destOrd="0" presId="urn:microsoft.com/office/officeart/2005/8/layout/chevron2"/>
    <dgm:cxn modelId="{472DB6E9-194D-4A88-BEFE-4A5E3B827398}" type="presParOf" srcId="{B117D989-DC52-4E9C-B251-64A526E4ECBF}" destId="{F38C0C78-2D5F-43B6-96E3-6F76BAED288B}" srcOrd="0" destOrd="0" presId="urn:microsoft.com/office/officeart/2005/8/layout/chevron2"/>
    <dgm:cxn modelId="{3BD49086-B6AC-49F1-935C-13C46684F60B}" type="presParOf" srcId="{B117D989-DC52-4E9C-B251-64A526E4ECBF}" destId="{0984D7B2-F60C-42CB-AE99-590FD994B75D}" srcOrd="1" destOrd="0" presId="urn:microsoft.com/office/officeart/2005/8/layout/chevron2"/>
    <dgm:cxn modelId="{3C380313-3E27-425F-904D-D664576414C3}" type="presParOf" srcId="{0C41EF0F-DC10-4944-BA7A-493B8BDFDF61}" destId="{D3028759-F140-48D8-8208-A4DD92581852}" srcOrd="3" destOrd="0" presId="urn:microsoft.com/office/officeart/2005/8/layout/chevron2"/>
    <dgm:cxn modelId="{662CB358-1558-48AB-80EC-7CDC7B97F72A}" type="presParOf" srcId="{0C41EF0F-DC10-4944-BA7A-493B8BDFDF61}" destId="{9B0B4775-AD8A-4E93-9543-D4FD6C58E0AD}" srcOrd="4" destOrd="0" presId="urn:microsoft.com/office/officeart/2005/8/layout/chevron2"/>
    <dgm:cxn modelId="{CEAB1296-3D05-423A-9F78-D70729C21B28}" type="presParOf" srcId="{9B0B4775-AD8A-4E93-9543-D4FD6C58E0AD}" destId="{77FBAD8A-0981-4A84-86EA-78396AC79172}" srcOrd="0" destOrd="0" presId="urn:microsoft.com/office/officeart/2005/8/layout/chevron2"/>
    <dgm:cxn modelId="{4571BFAD-560F-4936-B046-547F6AA98A74}" type="presParOf" srcId="{9B0B4775-AD8A-4E93-9543-D4FD6C58E0AD}" destId="{68BC4B3E-AEFE-41A5-A1C6-55FECA52DD5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5402E0B7-ED1E-4031-A9E7-12550404369E}" type="datetimeFigureOut">
              <a:rPr lang="en-US" smtClean="0"/>
              <a:t>5/18/2022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261089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402E0B7-ED1E-4031-A9E7-12550404369E}" type="datetimeFigureOut">
              <a:rPr lang="en-US" smtClean="0"/>
              <a:t>5/18/2022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36981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402E0B7-ED1E-4031-A9E7-12550404369E}" type="datetimeFigureOut">
              <a:rPr lang="en-US" smtClean="0"/>
              <a:t>5/18/2022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30061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423" y="166597"/>
            <a:ext cx="1612793" cy="298624"/>
          </a:xfrm>
          <a:prstGeom prst="rect">
            <a:avLst/>
          </a:prstGeom>
        </p:spPr>
      </p:pic>
      <p:sp>
        <p:nvSpPr>
          <p:cNvPr id="10" name="Rectángulo 9"/>
          <p:cNvSpPr/>
          <p:nvPr userDrawn="1"/>
        </p:nvSpPr>
        <p:spPr>
          <a:xfrm>
            <a:off x="336884" y="625642"/>
            <a:ext cx="11558337" cy="5871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8101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402E0B7-ED1E-4031-A9E7-12550404369E}" type="datetimeFigureOut">
              <a:rPr lang="en-US" smtClean="0"/>
              <a:t>5/18/2022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7794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402E0B7-ED1E-4031-A9E7-12550404369E}" type="datetimeFigureOut">
              <a:rPr lang="en-US" smtClean="0"/>
              <a:t>5/18/2022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418086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402E0B7-ED1E-4031-A9E7-12550404369E}" type="datetimeFigureOut">
              <a:rPr lang="en-US" smtClean="0"/>
              <a:t>5/18/2022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25757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402E0B7-ED1E-4031-A9E7-12550404369E}" type="datetimeFigureOut">
              <a:rPr lang="en-US" smtClean="0"/>
              <a:t>5/18/2022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423290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402E0B7-ED1E-4031-A9E7-12550404369E}" type="datetimeFigureOut">
              <a:rPr lang="en-US" smtClean="0"/>
              <a:t>5/18/2022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184548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02E0B7-ED1E-4031-A9E7-12550404369E}" type="datetimeFigureOut">
              <a:rPr lang="en-US" smtClean="0"/>
              <a:t>5/18/2022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189391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402E0B7-ED1E-4031-A9E7-12550404369E}" type="datetimeFigureOut">
              <a:rPr lang="en-US" smtClean="0"/>
              <a:t>5/18/2022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374439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402E0B7-ED1E-4031-A9E7-12550404369E}" type="datetimeFigureOut">
              <a:rPr lang="en-US" smtClean="0"/>
              <a:t>5/18/2022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3A0D02-42DE-4660-88A5-E689BC0928BA}" type="slidenum">
              <a:rPr lang="en-US" smtClean="0"/>
              <a:t>‹Nº›</a:t>
            </a:fld>
            <a:endParaRPr lang="en-US"/>
          </a:p>
        </p:txBody>
      </p:sp>
    </p:spTree>
    <p:extLst>
      <p:ext uri="{BB962C8B-B14F-4D97-AF65-F5344CB8AC3E}">
        <p14:creationId xmlns:p14="http://schemas.microsoft.com/office/powerpoint/2010/main" val="395046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2E0B7-ED1E-4031-A9E7-12550404369E}" type="datetimeFigureOut">
              <a:rPr lang="en-US" smtClean="0"/>
              <a:t>5/18/2022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A0D02-42DE-4660-88A5-E689BC0928BA}" type="slidenum">
              <a:rPr lang="en-US" smtClean="0"/>
              <a:t>‹Nº›</a:t>
            </a:fld>
            <a:endParaRPr lang="en-US"/>
          </a:p>
        </p:txBody>
      </p:sp>
    </p:spTree>
    <p:extLst>
      <p:ext uri="{BB962C8B-B14F-4D97-AF65-F5344CB8AC3E}">
        <p14:creationId xmlns:p14="http://schemas.microsoft.com/office/powerpoint/2010/main" val="3172864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7.jpeg"/><Relationship Id="rId4" Type="http://schemas.openxmlformats.org/officeDocument/2006/relationships/diagramLayout" Target="../diagrams/layout3.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5051" t="18430" r="5102" b="25135"/>
          <a:stretch/>
        </p:blipFill>
        <p:spPr>
          <a:xfrm>
            <a:off x="2272936" y="1798212"/>
            <a:ext cx="7667898" cy="2150575"/>
          </a:xfrm>
          <a:prstGeom prst="rect">
            <a:avLst/>
          </a:prstGeom>
        </p:spPr>
      </p:pic>
      <p:sp>
        <p:nvSpPr>
          <p:cNvPr id="5" name="8 CuadroTexto"/>
          <p:cNvSpPr txBox="1"/>
          <p:nvPr/>
        </p:nvSpPr>
        <p:spPr>
          <a:xfrm>
            <a:off x="2251166" y="2128734"/>
            <a:ext cx="7506950" cy="1569660"/>
          </a:xfrm>
          <a:prstGeom prst="rect">
            <a:avLst/>
          </a:prstGeom>
          <a:noFill/>
        </p:spPr>
        <p:txBody>
          <a:bodyPr wrap="square" rtlCol="0">
            <a:spAutoFit/>
          </a:bodyPr>
          <a:lstStyle/>
          <a:p>
            <a:pPr algn="ctr"/>
            <a:r>
              <a:rPr lang="es-ES" sz="2400" b="1" dirty="0">
                <a:cs typeface="Arial" panose="020B0604020202020204" pitchFamily="34" charset="0"/>
              </a:rPr>
              <a:t>“Acciones que promueven la ética e  integridad: La Declaración Jurada de Intereses ante la Contraloría General de la República ¿Quiénes están obligados a presentarla y cómo deben hacerlo?</a:t>
            </a:r>
            <a:endParaRPr lang="en-US" dirty="0">
              <a:solidFill>
                <a:schemeClr val="tx1">
                  <a:lumMod val="75000"/>
                  <a:lumOff val="25000"/>
                </a:schemeClr>
              </a:solidFill>
              <a:cs typeface="Arial" panose="020B0604020202020204" pitchFamily="34"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27467" y="4988429"/>
            <a:ext cx="781411" cy="594626"/>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68624" y="5065685"/>
            <a:ext cx="774684" cy="602852"/>
          </a:xfrm>
          <a:prstGeom prst="rect">
            <a:avLst/>
          </a:prstGeom>
        </p:spPr>
      </p:pic>
      <p:sp>
        <p:nvSpPr>
          <p:cNvPr id="8" name="8 CuadroTexto"/>
          <p:cNvSpPr txBox="1"/>
          <p:nvPr/>
        </p:nvSpPr>
        <p:spPr>
          <a:xfrm>
            <a:off x="3941713" y="5116972"/>
            <a:ext cx="2433660" cy="584775"/>
          </a:xfrm>
          <a:prstGeom prst="rect">
            <a:avLst/>
          </a:prstGeom>
          <a:noFill/>
        </p:spPr>
        <p:txBody>
          <a:bodyPr wrap="square" rtlCol="0">
            <a:spAutoFit/>
          </a:bodyPr>
          <a:lstStyle/>
          <a:p>
            <a:pPr algn="just"/>
            <a:r>
              <a:rPr lang="es-ES" sz="1600" b="1" dirty="0" smtClean="0">
                <a:solidFill>
                  <a:schemeClr val="tx1">
                    <a:lumMod val="75000"/>
                    <a:lumOff val="25000"/>
                  </a:schemeClr>
                </a:solidFill>
                <a:cs typeface="Gotham Book" pitchFamily="50" charset="0"/>
              </a:rPr>
              <a:t>Miércoles 18 de mayo</a:t>
            </a:r>
            <a:endParaRPr lang="es-ES" sz="1600" b="1" dirty="0">
              <a:solidFill>
                <a:schemeClr val="tx1">
                  <a:lumMod val="75000"/>
                  <a:lumOff val="25000"/>
                </a:schemeClr>
              </a:solidFill>
              <a:cs typeface="Gotham Book" pitchFamily="50" charset="0"/>
            </a:endParaRPr>
          </a:p>
          <a:p>
            <a:pPr algn="just"/>
            <a:endParaRPr lang="es-ES" sz="1600" dirty="0">
              <a:solidFill>
                <a:schemeClr val="tx1">
                  <a:lumMod val="75000"/>
                  <a:lumOff val="25000"/>
                </a:schemeClr>
              </a:solidFill>
              <a:cs typeface="Gotham Book" pitchFamily="50" charset="0"/>
            </a:endParaRPr>
          </a:p>
        </p:txBody>
      </p:sp>
      <p:sp>
        <p:nvSpPr>
          <p:cNvPr id="9" name="8 CuadroTexto"/>
          <p:cNvSpPr txBox="1"/>
          <p:nvPr/>
        </p:nvSpPr>
        <p:spPr>
          <a:xfrm>
            <a:off x="7346226" y="5146137"/>
            <a:ext cx="2433660" cy="584775"/>
          </a:xfrm>
          <a:prstGeom prst="rect">
            <a:avLst/>
          </a:prstGeom>
          <a:noFill/>
        </p:spPr>
        <p:txBody>
          <a:bodyPr wrap="square" rtlCol="0">
            <a:spAutoFit/>
          </a:bodyPr>
          <a:lstStyle/>
          <a:p>
            <a:pPr algn="just"/>
            <a:r>
              <a:rPr lang="es-ES" sz="1600" b="1" dirty="0" smtClean="0">
                <a:solidFill>
                  <a:schemeClr val="tx1">
                    <a:lumMod val="75000"/>
                    <a:lumOff val="25000"/>
                  </a:schemeClr>
                </a:solidFill>
                <a:cs typeface="Gotham Book" pitchFamily="50" charset="0"/>
              </a:rPr>
              <a:t>15:00 p.m</a:t>
            </a:r>
            <a:r>
              <a:rPr lang="es-ES" sz="1600" b="1" dirty="0">
                <a:solidFill>
                  <a:schemeClr val="tx1">
                    <a:lumMod val="75000"/>
                    <a:lumOff val="25000"/>
                  </a:schemeClr>
                </a:solidFill>
                <a:cs typeface="Gotham Book" pitchFamily="50" charset="0"/>
              </a:rPr>
              <a:t>.</a:t>
            </a:r>
          </a:p>
          <a:p>
            <a:pPr algn="just"/>
            <a:endParaRPr lang="es-ES" sz="1600" dirty="0">
              <a:solidFill>
                <a:schemeClr val="tx1">
                  <a:lumMod val="75000"/>
                  <a:lumOff val="25000"/>
                </a:schemeClr>
              </a:solidFill>
              <a:cs typeface="Gotham Book" pitchFamily="50" charset="0"/>
            </a:endParaRPr>
          </a:p>
        </p:txBody>
      </p:sp>
      <p:sp>
        <p:nvSpPr>
          <p:cNvPr id="10" name="8 CuadroTexto"/>
          <p:cNvSpPr txBox="1"/>
          <p:nvPr/>
        </p:nvSpPr>
        <p:spPr>
          <a:xfrm>
            <a:off x="1752600" y="4176571"/>
            <a:ext cx="4818922" cy="338554"/>
          </a:xfrm>
          <a:prstGeom prst="rect">
            <a:avLst/>
          </a:prstGeom>
          <a:noFill/>
        </p:spPr>
        <p:txBody>
          <a:bodyPr wrap="square" rtlCol="0">
            <a:spAutoFit/>
          </a:bodyPr>
          <a:lstStyle/>
          <a:p>
            <a:pPr algn="ctr"/>
            <a:r>
              <a:rPr lang="es-ES" sz="1600" b="1" dirty="0"/>
              <a:t>MANUEL ALBERTO CHACALTANA PALOMINO</a:t>
            </a:r>
          </a:p>
        </p:txBody>
      </p:sp>
      <p:cxnSp>
        <p:nvCxnSpPr>
          <p:cNvPr id="14" name="Conector recto 13"/>
          <p:cNvCxnSpPr/>
          <p:nvPr/>
        </p:nvCxnSpPr>
        <p:spPr>
          <a:xfrm>
            <a:off x="6505304" y="4138060"/>
            <a:ext cx="0" cy="59329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8 CuadroTexto"/>
          <p:cNvSpPr txBox="1"/>
          <p:nvPr/>
        </p:nvSpPr>
        <p:spPr>
          <a:xfrm>
            <a:off x="6571521" y="4161722"/>
            <a:ext cx="2620894" cy="341569"/>
          </a:xfrm>
          <a:prstGeom prst="rect">
            <a:avLst/>
          </a:prstGeom>
          <a:noFill/>
        </p:spPr>
        <p:txBody>
          <a:bodyPr wrap="square" rtlCol="0">
            <a:spAutoFit/>
          </a:bodyPr>
          <a:lstStyle/>
          <a:p>
            <a:pPr algn="just"/>
            <a:r>
              <a:rPr lang="en-US" sz="1600" b="1" dirty="0">
                <a:solidFill>
                  <a:schemeClr val="tx1">
                    <a:lumMod val="75000"/>
                    <a:lumOff val="25000"/>
                  </a:schemeClr>
                </a:solidFill>
                <a:cs typeface="Gotham Book" pitchFamily="50" charset="0"/>
              </a:rPr>
              <a:t>OTEPA</a:t>
            </a:r>
            <a:endParaRPr lang="es-ES" sz="1600" b="1" dirty="0">
              <a:solidFill>
                <a:schemeClr val="tx1">
                  <a:lumMod val="75000"/>
                  <a:lumOff val="25000"/>
                </a:schemeClr>
              </a:solidFill>
              <a:cs typeface="Gotham Book" pitchFamily="50" charset="0"/>
            </a:endParaRPr>
          </a:p>
        </p:txBody>
      </p:sp>
      <p:sp>
        <p:nvSpPr>
          <p:cNvPr id="17" name="8 CuadroTexto"/>
          <p:cNvSpPr txBox="1"/>
          <p:nvPr/>
        </p:nvSpPr>
        <p:spPr>
          <a:xfrm>
            <a:off x="1948748" y="4459815"/>
            <a:ext cx="4426625" cy="523220"/>
          </a:xfrm>
          <a:prstGeom prst="rect">
            <a:avLst/>
          </a:prstGeom>
          <a:noFill/>
        </p:spPr>
        <p:txBody>
          <a:bodyPr wrap="square" rtlCol="0">
            <a:spAutoFit/>
          </a:bodyPr>
          <a:lstStyle/>
          <a:p>
            <a:pPr algn="ctr"/>
            <a:r>
              <a:rPr lang="es-ES" sz="1400" dirty="0">
                <a:solidFill>
                  <a:schemeClr val="tx1">
                    <a:lumMod val="75000"/>
                    <a:lumOff val="25000"/>
                  </a:schemeClr>
                </a:solidFill>
                <a:cs typeface="Gotham Book" pitchFamily="50" charset="0"/>
              </a:rPr>
              <a:t>Especialista de la Declaración Jurada de Intereses del Ministerio de Educación</a:t>
            </a:r>
          </a:p>
        </p:txBody>
      </p:sp>
      <p:sp>
        <p:nvSpPr>
          <p:cNvPr id="2" name="CuadroTexto 1">
            <a:extLst>
              <a:ext uri="{FF2B5EF4-FFF2-40B4-BE49-F238E27FC236}">
                <a16:creationId xmlns="" xmlns:a16="http://schemas.microsoft.com/office/drawing/2014/main" id="{3B66B912-16F5-4777-98B2-3BD6B06FBC30}"/>
              </a:ext>
            </a:extLst>
          </p:cNvPr>
          <p:cNvSpPr txBox="1"/>
          <p:nvPr/>
        </p:nvSpPr>
        <p:spPr>
          <a:xfrm>
            <a:off x="1532410" y="1170318"/>
            <a:ext cx="9127179" cy="400110"/>
          </a:xfrm>
          <a:prstGeom prst="rect">
            <a:avLst/>
          </a:prstGeom>
          <a:noFill/>
        </p:spPr>
        <p:txBody>
          <a:bodyPr wrap="none" rtlCol="0">
            <a:spAutoFit/>
          </a:bodyPr>
          <a:lstStyle/>
          <a:p>
            <a:r>
              <a:rPr lang="es-PE" sz="2000" b="1" dirty="0"/>
              <a:t>OFICINA GENERAL DE TRANSPARENCIA, ÉTICA PÚBLICA Y ANTICORRUPCIÓN - OTEPA</a:t>
            </a:r>
          </a:p>
        </p:txBody>
      </p:sp>
    </p:spTree>
    <p:extLst>
      <p:ext uri="{BB962C8B-B14F-4D97-AF65-F5344CB8AC3E}">
        <p14:creationId xmlns:p14="http://schemas.microsoft.com/office/powerpoint/2010/main" val="304135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50259" y="1383037"/>
            <a:ext cx="2397207" cy="400110"/>
          </a:xfrm>
          <a:prstGeom prst="rect">
            <a:avLst/>
          </a:prstGeom>
          <a:solidFill>
            <a:srgbClr val="C00000"/>
          </a:solidFill>
        </p:spPr>
        <p:txBody>
          <a:bodyPr wrap="square" rtlCol="0">
            <a:spAutoFit/>
          </a:bodyPr>
          <a:lstStyle>
            <a:defPPr>
              <a:defRPr lang="es-PE"/>
            </a:defPPr>
            <a:lvl1pPr algn="ctr">
              <a:defRPr sz="3200" b="1">
                <a:solidFill>
                  <a:schemeClr val="bg1"/>
                </a:solidFill>
              </a:defRPr>
            </a:lvl1pPr>
          </a:lstStyle>
          <a:p>
            <a:pPr algn="r"/>
            <a:r>
              <a:rPr lang="es-PE" sz="2000" dirty="0"/>
              <a:t>Una pregunta para ti</a:t>
            </a:r>
          </a:p>
        </p:txBody>
      </p:sp>
      <p:sp>
        <p:nvSpPr>
          <p:cNvPr id="4" name="CuadroTexto 3"/>
          <p:cNvSpPr txBox="1"/>
          <p:nvPr/>
        </p:nvSpPr>
        <p:spPr>
          <a:xfrm>
            <a:off x="1635679" y="2031313"/>
            <a:ext cx="8226366" cy="3416320"/>
          </a:xfrm>
          <a:prstGeom prst="rect">
            <a:avLst/>
          </a:prstGeom>
          <a:noFill/>
        </p:spPr>
        <p:txBody>
          <a:bodyPr wrap="square" rtlCol="0">
            <a:spAutoFit/>
          </a:bodyPr>
          <a:lstStyle/>
          <a:p>
            <a:pPr algn="ctr">
              <a:lnSpc>
                <a:spcPct val="150000"/>
              </a:lnSpc>
            </a:pPr>
            <a:r>
              <a:rPr lang="es-ES" sz="2400" b="1" dirty="0"/>
              <a:t>¿Quiénes son los sujetos obligados a presentar </a:t>
            </a:r>
            <a:r>
              <a:rPr lang="es-ES" sz="2400" b="1" dirty="0" smtClean="0"/>
              <a:t>la </a:t>
            </a:r>
            <a:r>
              <a:rPr lang="es-ES" sz="2400" b="1" dirty="0"/>
              <a:t>DJI?</a:t>
            </a:r>
          </a:p>
          <a:p>
            <a:pPr marL="457200" indent="-457200">
              <a:lnSpc>
                <a:spcPct val="150000"/>
              </a:lnSpc>
              <a:buFont typeface="+mj-lt"/>
              <a:buAutoNum type="alphaLcParenR"/>
            </a:pPr>
            <a:r>
              <a:rPr lang="es-ES" sz="2400" dirty="0" smtClean="0"/>
              <a:t>Directores y Asesores</a:t>
            </a:r>
            <a:endParaRPr lang="es-ES" sz="2400" dirty="0"/>
          </a:p>
          <a:p>
            <a:pPr marL="457200" indent="-457200">
              <a:lnSpc>
                <a:spcPct val="150000"/>
              </a:lnSpc>
              <a:buFont typeface="+mj-lt"/>
              <a:buAutoNum type="alphaLcParenR"/>
            </a:pPr>
            <a:r>
              <a:rPr lang="es-ES" sz="2400" dirty="0" smtClean="0"/>
              <a:t>Coordinadores y jefes de oficina</a:t>
            </a:r>
            <a:endParaRPr lang="es-ES" sz="2400" dirty="0"/>
          </a:p>
          <a:p>
            <a:pPr marL="457200" indent="-457200">
              <a:lnSpc>
                <a:spcPct val="150000"/>
              </a:lnSpc>
              <a:buFont typeface="+mj-lt"/>
              <a:buAutoNum type="alphaLcParenR"/>
            </a:pPr>
            <a:r>
              <a:rPr lang="es-ES" sz="2400" dirty="0" smtClean="0"/>
              <a:t>Asistentes administrativos</a:t>
            </a:r>
            <a:endParaRPr lang="es-ES" sz="2400" dirty="0"/>
          </a:p>
          <a:p>
            <a:pPr marL="457200" indent="-457200">
              <a:lnSpc>
                <a:spcPct val="150000"/>
              </a:lnSpc>
              <a:buFont typeface="+mj-lt"/>
              <a:buAutoNum type="alphaLcParenR"/>
            </a:pPr>
            <a:r>
              <a:rPr lang="es-ES" sz="2400" dirty="0" smtClean="0"/>
              <a:t>Solo a</a:t>
            </a:r>
            <a:r>
              <a:rPr lang="es-ES" sz="2400" dirty="0"/>
              <a:t>) y b</a:t>
            </a:r>
            <a:r>
              <a:rPr lang="es-ES" sz="2400" dirty="0" smtClean="0"/>
              <a:t>) son correctas</a:t>
            </a:r>
            <a:endParaRPr lang="es-ES" sz="2400" dirty="0"/>
          </a:p>
          <a:p>
            <a:pPr marL="457200" indent="-457200">
              <a:lnSpc>
                <a:spcPct val="150000"/>
              </a:lnSpc>
              <a:buFont typeface="+mj-lt"/>
              <a:buAutoNum type="alphaLcParenR"/>
            </a:pPr>
            <a:r>
              <a:rPr lang="es-ES" sz="2400" dirty="0"/>
              <a:t>Todas las anteriores</a:t>
            </a:r>
          </a:p>
        </p:txBody>
      </p:sp>
    </p:spTree>
    <p:extLst>
      <p:ext uri="{BB962C8B-B14F-4D97-AF65-F5344CB8AC3E}">
        <p14:creationId xmlns:p14="http://schemas.microsoft.com/office/powerpoint/2010/main" val="202314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3" name="Triángulo isósceles 12"/>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4" name="CuadroTexto 13"/>
          <p:cNvSpPr txBox="1"/>
          <p:nvPr/>
        </p:nvSpPr>
        <p:spPr>
          <a:xfrm>
            <a:off x="1093694" y="1585542"/>
            <a:ext cx="10004611" cy="1454244"/>
          </a:xfrm>
          <a:prstGeom prst="rect">
            <a:avLst/>
          </a:prstGeom>
          <a:noFill/>
        </p:spPr>
        <p:txBody>
          <a:bodyPr wrap="square" rtlCol="0">
            <a:spAutoFit/>
          </a:bodyPr>
          <a:lstStyle/>
          <a:p>
            <a:pPr algn="just">
              <a:lnSpc>
                <a:spcPct val="150000"/>
              </a:lnSpc>
            </a:pPr>
            <a:r>
              <a:rPr lang="es-PE" dirty="0"/>
              <a:t>El artículo 3 de la Ley 31227, establece quienes son los sujetos obligados, asimismo, para el caso del Ministerio de Educación, nos centraremos solo en algunos literales que menciona la presente norma.</a:t>
            </a:r>
          </a:p>
          <a:p>
            <a:pPr algn="just">
              <a:lnSpc>
                <a:spcPct val="150000"/>
              </a:lnSpc>
            </a:pPr>
            <a:endParaRPr lang="es-PE" sz="300" dirty="0"/>
          </a:p>
          <a:p>
            <a:pPr algn="just">
              <a:lnSpc>
                <a:spcPct val="150000"/>
              </a:lnSpc>
            </a:pPr>
            <a:r>
              <a:rPr lang="es-PE" b="1" dirty="0"/>
              <a:t>c) Ministros y viceministros de Estado</a:t>
            </a:r>
            <a:r>
              <a:rPr lang="es-PE" dirty="0"/>
              <a:t>, prefectos y subprefectos.</a:t>
            </a:r>
          </a:p>
        </p:txBody>
      </p:sp>
      <p:pic>
        <p:nvPicPr>
          <p:cNvPr id="15" name="Imagen 14">
            <a:extLst>
              <a:ext uri="{FF2B5EF4-FFF2-40B4-BE49-F238E27FC236}">
                <a16:creationId xmlns="" xmlns:a16="http://schemas.microsoft.com/office/drawing/2014/main" id="{2962E4BF-952D-4B06-BFC3-D232126C9FA2}"/>
              </a:ext>
            </a:extLst>
          </p:cNvPr>
          <p:cNvPicPr>
            <a:picLocks noChangeAspect="1"/>
          </p:cNvPicPr>
          <p:nvPr/>
        </p:nvPicPr>
        <p:blipFill>
          <a:blip r:embed="rId3"/>
          <a:stretch>
            <a:fillRect/>
          </a:stretch>
        </p:blipFill>
        <p:spPr>
          <a:xfrm>
            <a:off x="6248400" y="3189622"/>
            <a:ext cx="3277652" cy="3270908"/>
          </a:xfrm>
          <a:prstGeom prst="rect">
            <a:avLst/>
          </a:prstGeom>
        </p:spPr>
      </p:pic>
      <p:pic>
        <p:nvPicPr>
          <p:cNvPr id="17" name="Imagen 16"/>
          <p:cNvPicPr>
            <a:picLocks noChangeAspect="1"/>
          </p:cNvPicPr>
          <p:nvPr/>
        </p:nvPicPr>
        <p:blipFill>
          <a:blip r:embed="rId4"/>
          <a:stretch>
            <a:fillRect/>
          </a:stretch>
        </p:blipFill>
        <p:spPr>
          <a:xfrm>
            <a:off x="2188091" y="3194227"/>
            <a:ext cx="2483922" cy="3266303"/>
          </a:xfrm>
          <a:prstGeom prst="rect">
            <a:avLst/>
          </a:prstGeom>
        </p:spPr>
      </p:pic>
      <p:sp>
        <p:nvSpPr>
          <p:cNvPr id="8" name="CuadroTexto 7">
            <a:extLst>
              <a:ext uri="{FF2B5EF4-FFF2-40B4-BE49-F238E27FC236}">
                <a16:creationId xmlns="" xmlns:a16="http://schemas.microsoft.com/office/drawing/2014/main" id="{78BEBA78-68E6-445B-BDD5-BD65F7A103FC}"/>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322285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1093695" y="1607022"/>
            <a:ext cx="6194872" cy="2126864"/>
          </a:xfrm>
          <a:prstGeom prst="rect">
            <a:avLst/>
          </a:prstGeom>
          <a:noFill/>
        </p:spPr>
        <p:txBody>
          <a:bodyPr wrap="square" rtlCol="0">
            <a:spAutoFit/>
          </a:bodyPr>
          <a:lstStyle/>
          <a:p>
            <a:pPr algn="just">
              <a:lnSpc>
                <a:spcPct val="150000"/>
              </a:lnSpc>
            </a:pPr>
            <a:r>
              <a:rPr lang="es-PE" dirty="0"/>
              <a:t>i) Miembros del Consejo Directivo de la Procuraduría General del Estado; </a:t>
            </a:r>
            <a:r>
              <a:rPr lang="es-PE" b="1" dirty="0"/>
              <a:t>procurador/a general, titular y adjunto; procuradores públicos, titulares, adjuntos y ad hoc</a:t>
            </a:r>
            <a:r>
              <a:rPr lang="es-PE" dirty="0"/>
              <a:t>; así como todos los que ejerzan por delegación la representación judicial del Estado en instituciones de alcance nacional, regional o local.</a:t>
            </a:r>
          </a:p>
        </p:txBody>
      </p:sp>
      <p:pic>
        <p:nvPicPr>
          <p:cNvPr id="6" name="Imagen 5"/>
          <p:cNvPicPr>
            <a:picLocks noChangeAspect="1"/>
          </p:cNvPicPr>
          <p:nvPr/>
        </p:nvPicPr>
        <p:blipFill rotWithShape="1">
          <a:blip r:embed="rId3"/>
          <a:srcRect l="13970" t="20116" r="41361" b="28094"/>
          <a:stretch/>
        </p:blipFill>
        <p:spPr>
          <a:xfrm>
            <a:off x="7872227" y="1685979"/>
            <a:ext cx="2904565" cy="1893346"/>
          </a:xfrm>
          <a:prstGeom prst="rect">
            <a:avLst/>
          </a:prstGeom>
        </p:spPr>
      </p:pic>
      <p:sp>
        <p:nvSpPr>
          <p:cNvPr id="8" name="CuadroTexto 7">
            <a:extLst>
              <a:ext uri="{FF2B5EF4-FFF2-40B4-BE49-F238E27FC236}">
                <a16:creationId xmlns="" xmlns:a16="http://schemas.microsoft.com/office/drawing/2014/main" id="{8F78E3F2-FA96-4C8C-A92B-680FED3DBB93}"/>
              </a:ext>
            </a:extLst>
          </p:cNvPr>
          <p:cNvSpPr txBox="1"/>
          <p:nvPr/>
        </p:nvSpPr>
        <p:spPr>
          <a:xfrm>
            <a:off x="926452" y="4370609"/>
            <a:ext cx="5635579" cy="880369"/>
          </a:xfrm>
          <a:prstGeom prst="rect">
            <a:avLst/>
          </a:prstGeom>
          <a:noFill/>
        </p:spPr>
        <p:txBody>
          <a:bodyPr wrap="square">
            <a:spAutoFit/>
          </a:bodyPr>
          <a:lstStyle/>
          <a:p>
            <a:pPr algn="just">
              <a:lnSpc>
                <a:spcPct val="150000"/>
              </a:lnSpc>
            </a:pPr>
            <a:r>
              <a:rPr lang="es-PE" dirty="0"/>
              <a:t>ñ) Titulares de las entidades de la administración pública, organismos públicos, programas y proyectos especiales.</a:t>
            </a:r>
          </a:p>
        </p:txBody>
      </p:sp>
      <p:pic>
        <p:nvPicPr>
          <p:cNvPr id="10" name="Picture 2" descr="Pronabec: lanza 3,000 créditos para universitarios afectados por emergencia">
            <a:extLst>
              <a:ext uri="{FF2B5EF4-FFF2-40B4-BE49-F238E27FC236}">
                <a16:creationId xmlns="" xmlns:a16="http://schemas.microsoft.com/office/drawing/2014/main" id="{9069FB06-9CFB-40C7-AF3B-B276CC7E4D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483" y="3845010"/>
            <a:ext cx="3672052" cy="197841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 xmlns:a16="http://schemas.microsoft.com/office/drawing/2014/main" id="{6BF2109B-5031-441F-B302-07FE3FD70779}"/>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402130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826870" y="1803744"/>
            <a:ext cx="7621805" cy="4016484"/>
          </a:xfrm>
          <a:prstGeom prst="rect">
            <a:avLst/>
          </a:prstGeom>
          <a:noFill/>
        </p:spPr>
        <p:txBody>
          <a:bodyPr wrap="square" rtlCol="0">
            <a:spAutoFit/>
          </a:bodyPr>
          <a:lstStyle/>
          <a:p>
            <a:pPr marL="268288" indent="-268288" algn="just">
              <a:lnSpc>
                <a:spcPct val="150000"/>
              </a:lnSpc>
            </a:pPr>
            <a:r>
              <a:rPr lang="es-PE" dirty="0"/>
              <a:t>o) Secretarios generales o quienes hagan sus veces, directores generales, gerentes generales, jefes de órganos y unidades orgánicas, jefes de oficinas, coordinadores, asesores, secretarios técnicos del procedimiento administrativo disciplinario </a:t>
            </a:r>
            <a:r>
              <a:rPr lang="es-PE" b="1" dirty="0"/>
              <a:t>y </a:t>
            </a:r>
            <a:r>
              <a:rPr lang="es-PE" b="1" u="sng" dirty="0"/>
              <a:t>demás funcionarios que ejerzan cargos de confianza, de libre designación y remoción, o de responsabilidad</a:t>
            </a:r>
          </a:p>
          <a:p>
            <a:pPr marL="268288" indent="-268288" algn="just">
              <a:lnSpc>
                <a:spcPct val="150000"/>
              </a:lnSpc>
            </a:pPr>
            <a:endParaRPr lang="es-PE" sz="800" dirty="0"/>
          </a:p>
          <a:p>
            <a:pPr marL="268288" indent="-268288" algn="just">
              <a:lnSpc>
                <a:spcPct val="150000"/>
              </a:lnSpc>
            </a:pPr>
            <a:r>
              <a:rPr lang="es-PE" dirty="0"/>
              <a:t>p) Titulares o encargados de los sistemas de gestión de recursos humanos, abastecimiento, presupuesto público, tesorería, endeudamiento público, contabilidad, inversión pública, planeamiento estratégico, defensa judicial del Estado, control y modernización de la gestión pública.</a:t>
            </a:r>
          </a:p>
        </p:txBody>
      </p:sp>
      <p:pic>
        <p:nvPicPr>
          <p:cNvPr id="6" name="Imagen 5"/>
          <p:cNvPicPr/>
          <p:nvPr/>
        </p:nvPicPr>
        <p:blipFill rotWithShape="1">
          <a:blip r:embed="rId3"/>
          <a:srcRect l="18342" t="32041" r="52910" b="20340"/>
          <a:stretch/>
        </p:blipFill>
        <p:spPr bwMode="auto">
          <a:xfrm>
            <a:off x="9387296" y="4729723"/>
            <a:ext cx="1552575" cy="1543050"/>
          </a:xfrm>
          <a:prstGeom prst="rect">
            <a:avLst/>
          </a:prstGeom>
          <a:ln>
            <a:noFill/>
          </a:ln>
          <a:extLst>
            <a:ext uri="{53640926-AAD7-44D8-BBD7-CCE9431645EC}">
              <a14:shadowObscured xmlns:a14="http://schemas.microsoft.com/office/drawing/2010/main"/>
            </a:ext>
          </a:extLst>
        </p:spPr>
      </p:pic>
      <p:pic>
        <p:nvPicPr>
          <p:cNvPr id="7" name="Picture 2" descr="La Gente En El Trabajo: Ilustración Vectorial De Jefe De Proyecto Que  Administra El Plan Del Proyecto, El Presupuesto, Las Tareas Ilustraciones  Vectoriales, Clip Art Vectorizado Libre De Derechos. Image 53040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465" y="1803744"/>
            <a:ext cx="2952236" cy="208624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 xmlns:a16="http://schemas.microsoft.com/office/drawing/2014/main" id="{65672DA1-A317-4600-B764-E978EDDCFD71}"/>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94319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826870" y="1389678"/>
            <a:ext cx="7688480" cy="5701561"/>
          </a:xfrm>
          <a:prstGeom prst="rect">
            <a:avLst/>
          </a:prstGeom>
          <a:noFill/>
        </p:spPr>
        <p:txBody>
          <a:bodyPr wrap="square" rtlCol="0">
            <a:spAutoFit/>
          </a:bodyPr>
          <a:lstStyle/>
          <a:p>
            <a:pPr marL="268288" indent="-268288" algn="just">
              <a:lnSpc>
                <a:spcPct val="150000"/>
              </a:lnSpc>
            </a:pPr>
            <a:r>
              <a:rPr lang="es-PE" dirty="0"/>
              <a:t>q) </a:t>
            </a:r>
            <a:r>
              <a:rPr lang="es-PE" b="1" dirty="0"/>
              <a:t>Asesores, consejeros y consultores de la alta dirección de las entidades del Poder Ejecutivo</a:t>
            </a:r>
            <a:r>
              <a:rPr lang="es-PE" dirty="0"/>
              <a:t>, Poder Legislativo, Poder Judicial, organismos constitucionales autónomos, gobiernos regionales y locales. Asimismo, </a:t>
            </a:r>
            <a:r>
              <a:rPr lang="es-PE" b="1" dirty="0"/>
              <a:t>los funcionarios, asesores, consejeros y/o consultores cuya retribución económica se financia por el Fondo de Apoyo Gerencial (FAG) u otros fondos similares</a:t>
            </a:r>
            <a:r>
              <a:rPr lang="es-PE" dirty="0"/>
              <a:t>, así como aquellos que provengan de cooperación técnica y financiera, en todos los niveles de gobierno y entidades del Estado, sujetas al control gubernamental.</a:t>
            </a:r>
          </a:p>
          <a:p>
            <a:pPr marL="268288" indent="-268288" algn="just">
              <a:lnSpc>
                <a:spcPct val="150000"/>
              </a:lnSpc>
            </a:pPr>
            <a:endParaRPr lang="es-PE" sz="300" dirty="0"/>
          </a:p>
          <a:p>
            <a:pPr marL="268288" indent="-268288" algn="just">
              <a:lnSpc>
                <a:spcPct val="150000"/>
              </a:lnSpc>
            </a:pPr>
            <a:r>
              <a:rPr lang="es-PE" dirty="0"/>
              <a:t>r) Responsables, </a:t>
            </a:r>
            <a:r>
              <a:rPr lang="es-PE" b="1" dirty="0"/>
              <a:t>asesores, coordinadores y consultores externos en entidades de la administración pública a cargo de los procesos para la ejecución de obras por iniciativa pública o privada</a:t>
            </a:r>
            <a:r>
              <a:rPr lang="es-PE" dirty="0"/>
              <a:t>, incluyendo los procesos para la elaboración de los expedientes técnicos de obras y la respectiva supervisión.</a:t>
            </a:r>
          </a:p>
          <a:p>
            <a:pPr marL="268288" indent="-268288" algn="just"/>
            <a:endParaRPr lang="es-PE" dirty="0"/>
          </a:p>
          <a:p>
            <a:pPr marL="268288" indent="-268288" algn="just"/>
            <a:endParaRPr lang="es-PE" dirty="0"/>
          </a:p>
        </p:txBody>
      </p:sp>
      <p:pic>
        <p:nvPicPr>
          <p:cNvPr id="6" name="Imagen 5"/>
          <p:cNvPicPr/>
          <p:nvPr/>
        </p:nvPicPr>
        <p:blipFill rotWithShape="1">
          <a:blip r:embed="rId3"/>
          <a:srcRect l="12875" t="37625" r="43562" b="6820"/>
          <a:stretch/>
        </p:blipFill>
        <p:spPr bwMode="auto">
          <a:xfrm>
            <a:off x="8926259" y="1815779"/>
            <a:ext cx="2065937" cy="1558603"/>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4"/>
          <a:stretch>
            <a:fillRect/>
          </a:stretch>
        </p:blipFill>
        <p:spPr>
          <a:xfrm>
            <a:off x="8688711" y="4316091"/>
            <a:ext cx="2847975" cy="1600200"/>
          </a:xfrm>
          <a:prstGeom prst="rect">
            <a:avLst/>
          </a:prstGeom>
        </p:spPr>
      </p:pic>
      <p:sp>
        <p:nvSpPr>
          <p:cNvPr id="9" name="CuadroTexto 8">
            <a:extLst>
              <a:ext uri="{FF2B5EF4-FFF2-40B4-BE49-F238E27FC236}">
                <a16:creationId xmlns="" xmlns:a16="http://schemas.microsoft.com/office/drawing/2014/main" id="{AF128739-4448-49C2-9A0B-CBEFA9A4745C}"/>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301761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10" name="Triángulo isósceles 9"/>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1" name="CuadroTexto 10"/>
          <p:cNvSpPr txBox="1"/>
          <p:nvPr/>
        </p:nvSpPr>
        <p:spPr>
          <a:xfrm>
            <a:off x="826870" y="1440413"/>
            <a:ext cx="6796116" cy="4662815"/>
          </a:xfrm>
          <a:prstGeom prst="rect">
            <a:avLst/>
          </a:prstGeom>
          <a:noFill/>
        </p:spPr>
        <p:txBody>
          <a:bodyPr wrap="square" rtlCol="0">
            <a:spAutoFit/>
          </a:bodyPr>
          <a:lstStyle/>
          <a:p>
            <a:pPr marL="268288" indent="-268288" algn="just">
              <a:lnSpc>
                <a:spcPct val="150000"/>
              </a:lnSpc>
            </a:pPr>
            <a:r>
              <a:rPr lang="es-PE" dirty="0"/>
              <a:t>s) Aquellos que, </a:t>
            </a:r>
            <a:r>
              <a:rPr lang="es-PE" b="1" dirty="0"/>
              <a:t>en el ejercicio de su cargo, labor o función, sean responsables de la elaboración, aprobación o modificación de los requerimientos de contratación, expedientes de contratación y de los documentos del procedimiento de selección, correspondientes a licitación pública, concurso público, contratación directa y adjudicación simplificada conforme establece la Ley de Contrataciones del Estado y su reglamento vigentes</a:t>
            </a:r>
            <a:r>
              <a:rPr lang="es-PE" dirty="0"/>
              <a:t>.</a:t>
            </a:r>
          </a:p>
          <a:p>
            <a:pPr marL="268288" indent="-268288" algn="just">
              <a:lnSpc>
                <a:spcPct val="150000"/>
              </a:lnSpc>
            </a:pPr>
            <a:endParaRPr lang="es-PE" dirty="0"/>
          </a:p>
          <a:p>
            <a:pPr marL="268288" indent="-268288" algn="just">
              <a:lnSpc>
                <a:spcPct val="150000"/>
              </a:lnSpc>
            </a:pPr>
            <a:r>
              <a:rPr lang="es-PE" dirty="0"/>
              <a:t>t) </a:t>
            </a:r>
            <a:r>
              <a:rPr lang="es-PE" b="1" dirty="0"/>
              <a:t>Profesionales y técnicos del órgano encargado de contrataciones que, en razón de sus funciones, intervienen en alguna de las fases de la contratación</a:t>
            </a:r>
            <a:r>
              <a:rPr lang="es-PE" dirty="0"/>
              <a:t>.</a:t>
            </a:r>
          </a:p>
        </p:txBody>
      </p:sp>
      <p:pic>
        <p:nvPicPr>
          <p:cNvPr id="13" name="Imagen 12">
            <a:extLst>
              <a:ext uri="{FF2B5EF4-FFF2-40B4-BE49-F238E27FC236}">
                <a16:creationId xmlns="" xmlns:a16="http://schemas.microsoft.com/office/drawing/2014/main" id="{42314CDE-AB41-4B16-8048-7C9106A005AD}"/>
              </a:ext>
            </a:extLst>
          </p:cNvPr>
          <p:cNvPicPr>
            <a:picLocks noChangeAspect="1"/>
          </p:cNvPicPr>
          <p:nvPr/>
        </p:nvPicPr>
        <p:blipFill>
          <a:blip r:embed="rId3"/>
          <a:stretch>
            <a:fillRect/>
          </a:stretch>
        </p:blipFill>
        <p:spPr>
          <a:xfrm>
            <a:off x="8549556" y="4327048"/>
            <a:ext cx="2441885" cy="1981074"/>
          </a:xfrm>
          <a:prstGeom prst="rect">
            <a:avLst/>
          </a:prstGeom>
        </p:spPr>
      </p:pic>
      <p:pic>
        <p:nvPicPr>
          <p:cNvPr id="13314" name="Picture 2" descr="http://logistica.isos.minedu.gob.pe/images/flujos-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096" y="1420294"/>
            <a:ext cx="3467560" cy="284275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 xmlns:a16="http://schemas.microsoft.com/office/drawing/2014/main" id="{4D926BDB-C3BA-4A3E-8F78-ED456129856A}"/>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308772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1048871" y="1815353"/>
            <a:ext cx="10004611" cy="4524315"/>
          </a:xfrm>
          <a:prstGeom prst="rect">
            <a:avLst/>
          </a:prstGeom>
          <a:noFill/>
        </p:spPr>
        <p:txBody>
          <a:bodyPr wrap="square" rtlCol="0">
            <a:spAutoFit/>
          </a:bodyPr>
          <a:lstStyle/>
          <a:p>
            <a:pPr marL="268288" indent="-268288" algn="just">
              <a:lnSpc>
                <a:spcPct val="150000"/>
              </a:lnSpc>
            </a:pPr>
            <a:r>
              <a:rPr lang="es-PE" dirty="0"/>
              <a:t>u) Aquellos responsables de las áreas que, en el ejercicio de su cargo, labor o función, participan y emiten la aprobación final respecto a la afiliación o el acceso de los usuarios a los programas sociales a cargo del Estado, según sea aplicable en cada programa social.</a:t>
            </a:r>
          </a:p>
          <a:p>
            <a:pPr marL="268288" indent="-268288" algn="just"/>
            <a:endParaRPr lang="es-PE" dirty="0"/>
          </a:p>
          <a:p>
            <a:pPr marL="268288" indent="-268288" algn="just"/>
            <a:endParaRPr lang="es-PE" dirty="0"/>
          </a:p>
          <a:p>
            <a:pPr marL="268288" indent="-268288" algn="just"/>
            <a:endParaRPr lang="es-PE" dirty="0"/>
          </a:p>
          <a:p>
            <a:pPr marL="268288" indent="-268288" algn="just"/>
            <a:endParaRPr lang="es-PE" dirty="0"/>
          </a:p>
          <a:p>
            <a:pPr marL="268288" indent="-268288" algn="just"/>
            <a:endParaRPr lang="es-PE" dirty="0"/>
          </a:p>
          <a:p>
            <a:pPr marL="268288" indent="-268288" algn="just"/>
            <a:endParaRPr lang="es-PE" dirty="0"/>
          </a:p>
          <a:p>
            <a:pPr marL="268288" indent="-268288" algn="just">
              <a:lnSpc>
                <a:spcPct val="150000"/>
              </a:lnSpc>
            </a:pPr>
            <a:endParaRPr lang="es-PE" dirty="0"/>
          </a:p>
          <a:p>
            <a:pPr marL="268288" indent="-268288" algn="just">
              <a:lnSpc>
                <a:spcPct val="150000"/>
              </a:lnSpc>
            </a:pPr>
            <a:r>
              <a:rPr lang="es-PE" dirty="0"/>
              <a:t>v) Aquellos que, en el ejercicio de su cargo, labor o función, administran, fiscalizan o disponen de fondos o bienes del Estado iguales o mayores a tres (3) unidades impositivas tributarias.</a:t>
            </a:r>
          </a:p>
          <a:p>
            <a:pPr marL="268288" indent="-268288" algn="just"/>
            <a:endParaRPr lang="es-PE" dirty="0"/>
          </a:p>
        </p:txBody>
      </p:sp>
      <p:pic>
        <p:nvPicPr>
          <p:cNvPr id="8" name="Imagen 7"/>
          <p:cNvPicPr>
            <a:picLocks noChangeAspect="1"/>
          </p:cNvPicPr>
          <p:nvPr/>
        </p:nvPicPr>
        <p:blipFill>
          <a:blip r:embed="rId3"/>
          <a:stretch>
            <a:fillRect/>
          </a:stretch>
        </p:blipFill>
        <p:spPr>
          <a:xfrm>
            <a:off x="4939120" y="3234790"/>
            <a:ext cx="2224111" cy="1388658"/>
          </a:xfrm>
          <a:prstGeom prst="rect">
            <a:avLst/>
          </a:prstGeom>
        </p:spPr>
      </p:pic>
      <p:sp>
        <p:nvSpPr>
          <p:cNvPr id="10" name="CuadroTexto 9">
            <a:extLst>
              <a:ext uri="{FF2B5EF4-FFF2-40B4-BE49-F238E27FC236}">
                <a16:creationId xmlns="" xmlns:a16="http://schemas.microsoft.com/office/drawing/2014/main" id="{E81ACC62-AA59-4849-8C23-81646B85FECE}"/>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101559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1048871" y="1815353"/>
            <a:ext cx="10004611" cy="4247317"/>
          </a:xfrm>
          <a:prstGeom prst="rect">
            <a:avLst/>
          </a:prstGeom>
          <a:noFill/>
        </p:spPr>
        <p:txBody>
          <a:bodyPr wrap="square" rtlCol="0">
            <a:spAutoFit/>
          </a:bodyPr>
          <a:lstStyle/>
          <a:p>
            <a:pPr marL="268288" indent="-268288" algn="just">
              <a:lnSpc>
                <a:spcPct val="150000"/>
              </a:lnSpc>
            </a:pPr>
            <a:r>
              <a:rPr lang="es-PE" dirty="0"/>
              <a:t>x) </a:t>
            </a:r>
            <a:r>
              <a:rPr lang="es-PE" b="1" dirty="0"/>
              <a:t>Integrantes de la oficina de integridad institucional o la que haga sus veces.</a:t>
            </a:r>
          </a:p>
          <a:p>
            <a:pPr marL="268288" indent="-268288" algn="just">
              <a:lnSpc>
                <a:spcPct val="150000"/>
              </a:lnSpc>
            </a:pPr>
            <a:r>
              <a:rPr lang="es-PE" b="1" dirty="0"/>
              <a:t>Oficina de Recursos Humanos</a:t>
            </a:r>
            <a:endParaRPr lang="es-PE" dirty="0"/>
          </a:p>
          <a:p>
            <a:pPr marL="268288" indent="-268288" algn="just">
              <a:lnSpc>
                <a:spcPct val="150000"/>
              </a:lnSpc>
            </a:pPr>
            <a:endParaRPr lang="es-PE" dirty="0"/>
          </a:p>
          <a:p>
            <a:pPr>
              <a:lnSpc>
                <a:spcPct val="150000"/>
              </a:lnSpc>
            </a:pPr>
            <a:r>
              <a:rPr lang="es-PE" dirty="0"/>
              <a:t/>
            </a:r>
            <a:br>
              <a:rPr lang="es-PE" dirty="0"/>
            </a:br>
            <a:endParaRPr lang="es-PE" dirty="0"/>
          </a:p>
          <a:p>
            <a:pPr marL="268288" indent="-268288" algn="just">
              <a:lnSpc>
                <a:spcPct val="150000"/>
              </a:lnSpc>
            </a:pPr>
            <a:endParaRPr lang="es-PE" dirty="0" smtClean="0"/>
          </a:p>
          <a:p>
            <a:pPr marL="268288" indent="-268288" algn="just">
              <a:lnSpc>
                <a:spcPct val="150000"/>
              </a:lnSpc>
            </a:pPr>
            <a:r>
              <a:rPr lang="es-PE" dirty="0" smtClean="0"/>
              <a:t>y</a:t>
            </a:r>
            <a:r>
              <a:rPr lang="es-PE" dirty="0"/>
              <a:t>) </a:t>
            </a:r>
            <a:r>
              <a:rPr lang="es-PE" b="1" dirty="0"/>
              <a:t>Otros que establezcan las disposiciones reglamentarias de la presente ley</a:t>
            </a:r>
            <a:r>
              <a:rPr lang="es-PE" dirty="0"/>
              <a:t>.</a:t>
            </a:r>
          </a:p>
          <a:p>
            <a:pPr algn="just">
              <a:lnSpc>
                <a:spcPct val="150000"/>
              </a:lnSpc>
            </a:pPr>
            <a:r>
              <a:rPr lang="es-PE" dirty="0"/>
              <a:t>En este último literal se puede mencionar que si bien es cierto la presente norma establece un catalogo de sujetos obligados que deben presentar su declaración jurada de intereses, esta puede sufrir modificación en donde se puede agregar nuevos sujetos obligados.</a:t>
            </a:r>
          </a:p>
        </p:txBody>
      </p:sp>
      <p:pic>
        <p:nvPicPr>
          <p:cNvPr id="6" name="Imagen 5" descr="OCCP"/>
          <p:cNvPicPr/>
          <p:nvPr/>
        </p:nvPicPr>
        <p:blipFill rotWithShape="1">
          <a:blip r:embed="rId3">
            <a:extLst>
              <a:ext uri="{28A0092B-C50C-407E-A947-70E740481C1C}">
                <a14:useLocalDpi xmlns:a14="http://schemas.microsoft.com/office/drawing/2010/main" val="0"/>
              </a:ext>
            </a:extLst>
          </a:blip>
          <a:srcRect t="38282" b="13280"/>
          <a:stretch/>
        </p:blipFill>
        <p:spPr bwMode="auto">
          <a:xfrm>
            <a:off x="3789102" y="2788203"/>
            <a:ext cx="3021131" cy="1361933"/>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 xmlns:a16="http://schemas.microsoft.com/office/drawing/2014/main" id="{2FCCA9AA-0103-43FD-9E48-409A1C293005}"/>
              </a:ext>
            </a:extLst>
          </p:cNvPr>
          <p:cNvSpPr txBox="1"/>
          <p:nvPr/>
        </p:nvSpPr>
        <p:spPr>
          <a:xfrm>
            <a:off x="843344" y="835519"/>
            <a:ext cx="6116749" cy="584775"/>
          </a:xfrm>
          <a:prstGeom prst="rect">
            <a:avLst/>
          </a:prstGeom>
          <a:noFill/>
        </p:spPr>
        <p:txBody>
          <a:bodyPr wrap="square" rtlCol="0">
            <a:spAutoFit/>
          </a:bodyPr>
          <a:lstStyle/>
          <a:p>
            <a:pPr algn="just"/>
            <a:r>
              <a:rPr lang="es-PE" sz="3200" dirty="0">
                <a:solidFill>
                  <a:srgbClr val="C00000"/>
                </a:solidFill>
              </a:rPr>
              <a:t>¿Qué personal es sujeto obligado?</a:t>
            </a:r>
          </a:p>
        </p:txBody>
      </p:sp>
    </p:spTree>
    <p:extLst>
      <p:ext uri="{BB962C8B-B14F-4D97-AF65-F5344CB8AC3E}">
        <p14:creationId xmlns:p14="http://schemas.microsoft.com/office/powerpoint/2010/main" val="54509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56509" y="1041409"/>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5" name="CuadroTexto 14">
            <a:extLst>
              <a:ext uri="{FF2B5EF4-FFF2-40B4-BE49-F238E27FC236}">
                <a16:creationId xmlns="" xmlns:a16="http://schemas.microsoft.com/office/drawing/2014/main" id="{10D27E53-13AA-4D44-92A1-7F0964C6B0DF}"/>
              </a:ext>
            </a:extLst>
          </p:cNvPr>
          <p:cNvSpPr txBox="1"/>
          <p:nvPr/>
        </p:nvSpPr>
        <p:spPr>
          <a:xfrm>
            <a:off x="843344" y="835519"/>
            <a:ext cx="10493011" cy="1077218"/>
          </a:xfrm>
          <a:prstGeom prst="rect">
            <a:avLst/>
          </a:prstGeom>
          <a:noFill/>
        </p:spPr>
        <p:txBody>
          <a:bodyPr wrap="square" rtlCol="0">
            <a:spAutoFit/>
          </a:bodyPr>
          <a:lstStyle/>
          <a:p>
            <a:r>
              <a:rPr lang="es-ES" sz="3200" dirty="0">
                <a:solidFill>
                  <a:srgbClr val="C00000"/>
                </a:solidFill>
              </a:rPr>
              <a:t>Consideraciones para registrar a servidores en la plataforma de la CGR como sujetos obligados</a:t>
            </a:r>
            <a:endParaRPr lang="es-PE" sz="3200" dirty="0">
              <a:solidFill>
                <a:srgbClr val="C00000"/>
              </a:solidFill>
            </a:endParaRPr>
          </a:p>
        </p:txBody>
      </p:sp>
      <p:sp>
        <p:nvSpPr>
          <p:cNvPr id="16" name="CuadroTexto 15">
            <a:extLst>
              <a:ext uri="{FF2B5EF4-FFF2-40B4-BE49-F238E27FC236}">
                <a16:creationId xmlns="" xmlns:a16="http://schemas.microsoft.com/office/drawing/2014/main" id="{36B96912-ECD0-4211-A027-770F136D31C9}"/>
              </a:ext>
            </a:extLst>
          </p:cNvPr>
          <p:cNvSpPr txBox="1"/>
          <p:nvPr/>
        </p:nvSpPr>
        <p:spPr>
          <a:xfrm>
            <a:off x="855645" y="1770748"/>
            <a:ext cx="10493011" cy="1055545"/>
          </a:xfrm>
          <a:prstGeom prst="rect">
            <a:avLst/>
          </a:prstGeom>
          <a:noFill/>
        </p:spPr>
        <p:txBody>
          <a:bodyPr wrap="square" rtlCol="0">
            <a:spAutoFit/>
          </a:bodyPr>
          <a:lstStyle/>
          <a:p>
            <a:pPr lvl="0" algn="just">
              <a:lnSpc>
                <a:spcPct val="150000"/>
              </a:lnSpc>
            </a:pPr>
            <a:r>
              <a:rPr lang="es-ES" sz="2200" dirty="0"/>
              <a:t>Para llevar a cabo la carga de sujetos obligados en la plataforma de la CGR, se debe considerar lo siguiente:</a:t>
            </a:r>
            <a:endParaRPr lang="es-PE" sz="2200" dirty="0"/>
          </a:p>
        </p:txBody>
      </p:sp>
      <p:graphicFrame>
        <p:nvGraphicFramePr>
          <p:cNvPr id="3" name="Diagrama 2">
            <a:extLst>
              <a:ext uri="{FF2B5EF4-FFF2-40B4-BE49-F238E27FC236}">
                <a16:creationId xmlns="" xmlns:a16="http://schemas.microsoft.com/office/drawing/2014/main" id="{C22BC6B4-A9AA-41D1-88F6-848CAFB88AB5}"/>
              </a:ext>
            </a:extLst>
          </p:cNvPr>
          <p:cNvGraphicFramePr/>
          <p:nvPr>
            <p:extLst>
              <p:ext uri="{D42A27DB-BD31-4B8C-83A1-F6EECF244321}">
                <p14:modId xmlns:p14="http://schemas.microsoft.com/office/powerpoint/2010/main" val="3441420108"/>
              </p:ext>
            </p:extLst>
          </p:nvPr>
        </p:nvGraphicFramePr>
        <p:xfrm>
          <a:off x="2970798" y="2555906"/>
          <a:ext cx="6262703" cy="22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83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56509" y="1041409"/>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5" name="CuadroTexto 14">
            <a:extLst>
              <a:ext uri="{FF2B5EF4-FFF2-40B4-BE49-F238E27FC236}">
                <a16:creationId xmlns="" xmlns:a16="http://schemas.microsoft.com/office/drawing/2014/main" id="{10D27E53-13AA-4D44-92A1-7F0964C6B0DF}"/>
              </a:ext>
            </a:extLst>
          </p:cNvPr>
          <p:cNvSpPr txBox="1"/>
          <p:nvPr/>
        </p:nvSpPr>
        <p:spPr>
          <a:xfrm>
            <a:off x="843344" y="835519"/>
            <a:ext cx="10493011" cy="1077218"/>
          </a:xfrm>
          <a:prstGeom prst="rect">
            <a:avLst/>
          </a:prstGeom>
          <a:noFill/>
        </p:spPr>
        <p:txBody>
          <a:bodyPr wrap="square" rtlCol="0">
            <a:spAutoFit/>
          </a:bodyPr>
          <a:lstStyle/>
          <a:p>
            <a:r>
              <a:rPr lang="es-ES" sz="3200" dirty="0">
                <a:solidFill>
                  <a:srgbClr val="C00000"/>
                </a:solidFill>
              </a:rPr>
              <a:t>Modelo de oficio para solicitar la Acreditación de la máxima autoridad administrativa ante la CGR</a:t>
            </a:r>
            <a:endParaRPr lang="es-PE" sz="3200" dirty="0">
              <a:solidFill>
                <a:srgbClr val="C00000"/>
              </a:solidFill>
            </a:endParaRPr>
          </a:p>
        </p:txBody>
      </p:sp>
      <p:pic>
        <p:nvPicPr>
          <p:cNvPr id="6" name="Imagen 5">
            <a:extLst>
              <a:ext uri="{FF2B5EF4-FFF2-40B4-BE49-F238E27FC236}">
                <a16:creationId xmlns="" xmlns:a16="http://schemas.microsoft.com/office/drawing/2014/main" id="{5C47D97B-9D09-460C-A556-988F95A045F1}"/>
              </a:ext>
            </a:extLst>
          </p:cNvPr>
          <p:cNvPicPr>
            <a:picLocks noChangeAspect="1"/>
          </p:cNvPicPr>
          <p:nvPr/>
        </p:nvPicPr>
        <p:blipFill>
          <a:blip r:embed="rId3"/>
          <a:stretch>
            <a:fillRect/>
          </a:stretch>
        </p:blipFill>
        <p:spPr>
          <a:xfrm>
            <a:off x="3693111" y="1998176"/>
            <a:ext cx="4323425" cy="4419889"/>
          </a:xfrm>
          <a:prstGeom prst="rect">
            <a:avLst/>
          </a:prstGeom>
        </p:spPr>
      </p:pic>
    </p:spTree>
    <p:extLst>
      <p:ext uri="{BB962C8B-B14F-4D97-AF65-F5344CB8AC3E}">
        <p14:creationId xmlns:p14="http://schemas.microsoft.com/office/powerpoint/2010/main" val="374292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49" y="3508942"/>
            <a:ext cx="1841269" cy="174550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97" y="3508943"/>
            <a:ext cx="1685258" cy="1677050"/>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0003" y="1266697"/>
            <a:ext cx="1754051" cy="1745507"/>
          </a:xfrm>
          <a:prstGeom prst="rect">
            <a:avLst/>
          </a:prstGeom>
        </p:spPr>
      </p:pic>
      <p:sp>
        <p:nvSpPr>
          <p:cNvPr id="15" name="8 CuadroTexto"/>
          <p:cNvSpPr txBox="1"/>
          <p:nvPr/>
        </p:nvSpPr>
        <p:spPr>
          <a:xfrm>
            <a:off x="2748052" y="1895220"/>
            <a:ext cx="2205508" cy="692497"/>
          </a:xfrm>
          <a:prstGeom prst="rect">
            <a:avLst/>
          </a:prstGeom>
          <a:noFill/>
        </p:spPr>
        <p:txBody>
          <a:bodyPr wrap="square" rtlCol="0">
            <a:spAutoFit/>
          </a:bodyPr>
          <a:lstStyle/>
          <a:p>
            <a:pPr lvl="0"/>
            <a:r>
              <a:rPr lang="es-ES" sz="1300" dirty="0">
                <a:solidFill>
                  <a:schemeClr val="tx1">
                    <a:lumMod val="75000"/>
                    <a:lumOff val="25000"/>
                  </a:schemeClr>
                </a:solidFill>
                <a:cs typeface="Gotham Book" pitchFamily="50" charset="0"/>
              </a:rPr>
              <a:t>Al conectarte a la sesión, </a:t>
            </a:r>
            <a:r>
              <a:rPr lang="es-ES" sz="1300" b="1" dirty="0">
                <a:solidFill>
                  <a:schemeClr val="tx1">
                    <a:lumMod val="75000"/>
                    <a:lumOff val="25000"/>
                  </a:schemeClr>
                </a:solidFill>
                <a:cs typeface="Gotham Book" pitchFamily="50" charset="0"/>
              </a:rPr>
              <a:t>apaga tu micrófono y cámara.</a:t>
            </a:r>
            <a:endParaRPr lang="en-US" sz="1300" b="1" dirty="0">
              <a:solidFill>
                <a:schemeClr val="tx1">
                  <a:lumMod val="75000"/>
                  <a:lumOff val="25000"/>
                </a:schemeClr>
              </a:solidFill>
              <a:cs typeface="Gotham Book" pitchFamily="50" charset="0"/>
            </a:endParaRPr>
          </a:p>
        </p:txBody>
      </p:sp>
      <p:sp>
        <p:nvSpPr>
          <p:cNvPr id="17" name="8 CuadroTexto"/>
          <p:cNvSpPr txBox="1"/>
          <p:nvPr/>
        </p:nvSpPr>
        <p:spPr>
          <a:xfrm>
            <a:off x="6807062" y="1663191"/>
            <a:ext cx="2881487" cy="1092607"/>
          </a:xfrm>
          <a:prstGeom prst="rect">
            <a:avLst/>
          </a:prstGeom>
          <a:noFill/>
        </p:spPr>
        <p:txBody>
          <a:bodyPr wrap="square" rtlCol="0">
            <a:spAutoFit/>
          </a:bodyPr>
          <a:lstStyle/>
          <a:p>
            <a:pPr lvl="0"/>
            <a:r>
              <a:rPr lang="es-PE" sz="1300" dirty="0">
                <a:solidFill>
                  <a:schemeClr val="tx1">
                    <a:lumMod val="75000"/>
                    <a:lumOff val="25000"/>
                  </a:schemeClr>
                </a:solidFill>
                <a:cs typeface="Gotham Book" pitchFamily="50" charset="0"/>
              </a:rPr>
              <a:t>Utiliza el </a:t>
            </a:r>
            <a:r>
              <a:rPr lang="es-ES" sz="1300" b="1" dirty="0">
                <a:solidFill>
                  <a:schemeClr val="tx1">
                    <a:lumMod val="75000"/>
                    <a:lumOff val="25000"/>
                  </a:schemeClr>
                </a:solidFill>
                <a:cs typeface="Gotham Book" pitchFamily="50" charset="0"/>
              </a:rPr>
              <a:t>enlace registro de asistencia para plantear tus preguntas o consultas. </a:t>
            </a:r>
          </a:p>
          <a:p>
            <a:pPr marL="285750" lvl="0" indent="-285750">
              <a:buFont typeface="Arial" panose="020B0604020202020204" pitchFamily="34" charset="0"/>
              <a:buChar char="•"/>
            </a:pPr>
            <a:r>
              <a:rPr lang="es-ES" sz="1300" dirty="0">
                <a:solidFill>
                  <a:schemeClr val="tx1">
                    <a:lumMod val="75000"/>
                    <a:lumOff val="25000"/>
                  </a:schemeClr>
                </a:solidFill>
                <a:cs typeface="Gotham Book" pitchFamily="50" charset="0"/>
              </a:rPr>
              <a:t>También compartiremos el enlace de la encuesta de satisfacción</a:t>
            </a:r>
            <a:endParaRPr lang="en-US" sz="1300" dirty="0">
              <a:solidFill>
                <a:schemeClr val="tx1">
                  <a:lumMod val="75000"/>
                  <a:lumOff val="25000"/>
                </a:schemeClr>
              </a:solidFill>
              <a:cs typeface="Gotham Book" pitchFamily="50" charset="0"/>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468" y="1266697"/>
            <a:ext cx="1838583" cy="1829883"/>
          </a:xfrm>
          <a:prstGeom prst="rect">
            <a:avLst/>
          </a:prstGeom>
        </p:spPr>
      </p:pic>
      <p:sp>
        <p:nvSpPr>
          <p:cNvPr id="19" name="8 CuadroTexto"/>
          <p:cNvSpPr txBox="1"/>
          <p:nvPr/>
        </p:nvSpPr>
        <p:spPr>
          <a:xfrm>
            <a:off x="2748052" y="4019389"/>
            <a:ext cx="2205508" cy="692497"/>
          </a:xfrm>
          <a:prstGeom prst="rect">
            <a:avLst/>
          </a:prstGeom>
          <a:noFill/>
        </p:spPr>
        <p:txBody>
          <a:bodyPr wrap="square" rtlCol="0">
            <a:spAutoFit/>
          </a:bodyPr>
          <a:lstStyle/>
          <a:p>
            <a:pPr lvl="0"/>
            <a:r>
              <a:rPr lang="es-PE" sz="1300" b="1" dirty="0">
                <a:solidFill>
                  <a:schemeClr val="tx1">
                    <a:lumMod val="75000"/>
                    <a:lumOff val="25000"/>
                  </a:schemeClr>
                </a:solidFill>
                <a:cs typeface="Gotham Book" pitchFamily="50" charset="0"/>
              </a:rPr>
              <a:t>El/la ponente responderá algunas de tus preguntas </a:t>
            </a:r>
            <a:r>
              <a:rPr lang="es-PE" sz="1300" dirty="0">
                <a:solidFill>
                  <a:schemeClr val="tx1">
                    <a:lumMod val="75000"/>
                    <a:lumOff val="25000"/>
                  </a:schemeClr>
                </a:solidFill>
                <a:cs typeface="Gotham Book" pitchFamily="50" charset="0"/>
              </a:rPr>
              <a:t>al término de la exposición.</a:t>
            </a:r>
            <a:endParaRPr lang="en-US" sz="1300" dirty="0">
              <a:solidFill>
                <a:schemeClr val="tx1">
                  <a:lumMod val="75000"/>
                  <a:lumOff val="25000"/>
                </a:schemeClr>
              </a:solidFill>
              <a:cs typeface="Gotham Book" pitchFamily="50" charset="0"/>
            </a:endParaRPr>
          </a:p>
        </p:txBody>
      </p:sp>
      <p:sp>
        <p:nvSpPr>
          <p:cNvPr id="20" name="8 CuadroTexto"/>
          <p:cNvSpPr txBox="1"/>
          <p:nvPr/>
        </p:nvSpPr>
        <p:spPr>
          <a:xfrm>
            <a:off x="6807062" y="3911667"/>
            <a:ext cx="2726228" cy="892552"/>
          </a:xfrm>
          <a:prstGeom prst="rect">
            <a:avLst/>
          </a:prstGeom>
          <a:noFill/>
        </p:spPr>
        <p:txBody>
          <a:bodyPr wrap="square" rtlCol="0">
            <a:spAutoFit/>
          </a:bodyPr>
          <a:lstStyle/>
          <a:p>
            <a:pPr lvl="0"/>
            <a:r>
              <a:rPr lang="es-PE" sz="1300" b="1" dirty="0">
                <a:solidFill>
                  <a:schemeClr val="tx1">
                    <a:lumMod val="75000"/>
                    <a:lumOff val="25000"/>
                  </a:schemeClr>
                </a:solidFill>
                <a:cs typeface="Gotham Book" pitchFamily="50" charset="0"/>
              </a:rPr>
              <a:t>Al término de la exposición se te invitará a encender tu cámara de video </a:t>
            </a:r>
            <a:r>
              <a:rPr lang="es-PE" sz="1300" dirty="0">
                <a:solidFill>
                  <a:schemeClr val="tx1">
                    <a:lumMod val="75000"/>
                    <a:lumOff val="25000"/>
                  </a:schemeClr>
                </a:solidFill>
                <a:cs typeface="Gotham Book" pitchFamily="50" charset="0"/>
              </a:rPr>
              <a:t>para realizar una captura de pantalla grupal.</a:t>
            </a:r>
            <a:endParaRPr lang="en-US" sz="1300" dirty="0">
              <a:solidFill>
                <a:schemeClr val="tx1">
                  <a:lumMod val="75000"/>
                  <a:lumOff val="25000"/>
                </a:schemeClr>
              </a:solidFill>
              <a:cs typeface="Gotham Book" pitchFamily="50" charset="0"/>
            </a:endParaRPr>
          </a:p>
        </p:txBody>
      </p:sp>
      <p:sp>
        <p:nvSpPr>
          <p:cNvPr id="21" name="8 CuadroTexto"/>
          <p:cNvSpPr txBox="1"/>
          <p:nvPr/>
        </p:nvSpPr>
        <p:spPr>
          <a:xfrm>
            <a:off x="1634850" y="5615666"/>
            <a:ext cx="7898440" cy="523220"/>
          </a:xfrm>
          <a:prstGeom prst="rect">
            <a:avLst/>
          </a:prstGeom>
          <a:noFill/>
        </p:spPr>
        <p:txBody>
          <a:bodyPr wrap="square" rtlCol="0">
            <a:spAutoFit/>
          </a:bodyPr>
          <a:lstStyle/>
          <a:p>
            <a:pPr lvl="0" algn="ctr"/>
            <a:r>
              <a:rPr lang="es-PE" sz="1400" b="1" dirty="0">
                <a:solidFill>
                  <a:srgbClr val="C00000"/>
                </a:solidFill>
                <a:cs typeface="Gotham Book" pitchFamily="50" charset="0"/>
              </a:rPr>
              <a:t>Recordatorio: </a:t>
            </a:r>
            <a:r>
              <a:rPr lang="es-PE" sz="1400" dirty="0">
                <a:solidFill>
                  <a:schemeClr val="tx1">
                    <a:lumMod val="75000"/>
                    <a:lumOff val="25000"/>
                  </a:schemeClr>
                </a:solidFill>
                <a:cs typeface="Gotham Book" pitchFamily="50" charset="0"/>
              </a:rPr>
              <a:t>Recuerda que es importante registrar tu asistencia y completar la encuesta de satisfacción, para poder enviar los materiales del </a:t>
            </a:r>
            <a:r>
              <a:rPr lang="es-PE" sz="1400" dirty="0" err="1">
                <a:solidFill>
                  <a:schemeClr val="tx1">
                    <a:lumMod val="75000"/>
                    <a:lumOff val="25000"/>
                  </a:schemeClr>
                </a:solidFill>
                <a:cs typeface="Gotham Book" pitchFamily="50" charset="0"/>
              </a:rPr>
              <a:t>webinar</a:t>
            </a:r>
            <a:r>
              <a:rPr lang="es-PE" sz="1400" dirty="0">
                <a:solidFill>
                  <a:schemeClr val="tx1">
                    <a:lumMod val="75000"/>
                    <a:lumOff val="25000"/>
                  </a:schemeClr>
                </a:solidFill>
                <a:cs typeface="Gotham Book" pitchFamily="50" charset="0"/>
              </a:rPr>
              <a:t>: presentación, video y enlace. </a:t>
            </a:r>
            <a:endParaRPr lang="en-US" sz="1400" dirty="0">
              <a:solidFill>
                <a:schemeClr val="tx1">
                  <a:lumMod val="75000"/>
                  <a:lumOff val="25000"/>
                </a:schemeClr>
              </a:solidFill>
              <a:cs typeface="Gotham Book" pitchFamily="50" charset="0"/>
            </a:endParaRPr>
          </a:p>
        </p:txBody>
      </p:sp>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377" y="1336333"/>
            <a:ext cx="3050028" cy="5432167"/>
          </a:xfrm>
          <a:prstGeom prst="rect">
            <a:avLst/>
          </a:prstGeom>
        </p:spPr>
      </p:pic>
      <p:pic>
        <p:nvPicPr>
          <p:cNvPr id="24" name="Imagen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1834" y="372952"/>
            <a:ext cx="3993978" cy="772940"/>
          </a:xfrm>
          <a:prstGeom prst="rect">
            <a:avLst/>
          </a:prstGeom>
        </p:spPr>
      </p:pic>
    </p:spTree>
    <p:extLst>
      <p:ext uri="{BB962C8B-B14F-4D97-AF65-F5344CB8AC3E}">
        <p14:creationId xmlns:p14="http://schemas.microsoft.com/office/powerpoint/2010/main" val="250651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4550259" y="1383037"/>
            <a:ext cx="2397207" cy="400110"/>
          </a:xfrm>
          <a:prstGeom prst="rect">
            <a:avLst/>
          </a:prstGeom>
          <a:solidFill>
            <a:srgbClr val="C00000"/>
          </a:solidFill>
        </p:spPr>
        <p:txBody>
          <a:bodyPr wrap="square" rtlCol="0">
            <a:spAutoFit/>
          </a:bodyPr>
          <a:lstStyle>
            <a:defPPr>
              <a:defRPr lang="es-PE"/>
            </a:defPPr>
            <a:lvl1pPr algn="ctr">
              <a:defRPr sz="3200" b="1">
                <a:solidFill>
                  <a:schemeClr val="bg1"/>
                </a:solidFill>
              </a:defRPr>
            </a:lvl1pPr>
          </a:lstStyle>
          <a:p>
            <a:pPr algn="r"/>
            <a:r>
              <a:rPr lang="es-PE" sz="2000" dirty="0"/>
              <a:t>Una pregunta para ti</a:t>
            </a:r>
          </a:p>
        </p:txBody>
      </p:sp>
      <p:sp>
        <p:nvSpPr>
          <p:cNvPr id="4" name="CuadroTexto 3"/>
          <p:cNvSpPr txBox="1"/>
          <p:nvPr/>
        </p:nvSpPr>
        <p:spPr>
          <a:xfrm>
            <a:off x="1635679" y="2031313"/>
            <a:ext cx="8226366" cy="3416320"/>
          </a:xfrm>
          <a:prstGeom prst="rect">
            <a:avLst/>
          </a:prstGeom>
          <a:noFill/>
        </p:spPr>
        <p:txBody>
          <a:bodyPr wrap="square" rtlCol="0">
            <a:spAutoFit/>
          </a:bodyPr>
          <a:lstStyle/>
          <a:p>
            <a:pPr algn="ctr">
              <a:lnSpc>
                <a:spcPct val="150000"/>
              </a:lnSpc>
            </a:pPr>
            <a:r>
              <a:rPr lang="es-ES" sz="2400" b="1" dirty="0"/>
              <a:t>¿Mediante que mecanismo debo presentar mi declaración jurada de intereses?</a:t>
            </a:r>
            <a:endParaRPr lang="es-ES" sz="2400" dirty="0"/>
          </a:p>
          <a:p>
            <a:pPr marL="457200" indent="-457200">
              <a:lnSpc>
                <a:spcPct val="150000"/>
              </a:lnSpc>
              <a:buFont typeface="+mj-lt"/>
              <a:buAutoNum type="alphaLcParenR"/>
            </a:pPr>
            <a:r>
              <a:rPr lang="es-ES" sz="2400" dirty="0"/>
              <a:t>Firma digital</a:t>
            </a:r>
          </a:p>
          <a:p>
            <a:pPr marL="457200" indent="-457200">
              <a:lnSpc>
                <a:spcPct val="150000"/>
              </a:lnSpc>
              <a:buFont typeface="+mj-lt"/>
              <a:buAutoNum type="alphaLcParenR"/>
            </a:pPr>
            <a:r>
              <a:rPr lang="es-ES" sz="2400" dirty="0"/>
              <a:t>DNI </a:t>
            </a:r>
            <a:r>
              <a:rPr lang="es-ES" sz="2400" dirty="0" smtClean="0"/>
              <a:t>electrónico</a:t>
            </a:r>
          </a:p>
          <a:p>
            <a:pPr marL="457200" indent="-457200">
              <a:lnSpc>
                <a:spcPct val="150000"/>
              </a:lnSpc>
              <a:buFont typeface="+mj-lt"/>
              <a:buAutoNum type="alphaLcParenR"/>
            </a:pPr>
            <a:r>
              <a:rPr lang="es-ES" sz="2400" dirty="0" smtClean="0"/>
              <a:t>Solo b) es correcta</a:t>
            </a:r>
            <a:endParaRPr lang="es-ES" sz="2400" dirty="0"/>
          </a:p>
          <a:p>
            <a:pPr marL="457200" indent="-457200">
              <a:lnSpc>
                <a:spcPct val="150000"/>
              </a:lnSpc>
              <a:buFont typeface="+mj-lt"/>
              <a:buAutoNum type="alphaLcParenR"/>
            </a:pPr>
            <a:r>
              <a:rPr lang="es-ES" sz="2400" dirty="0" smtClean="0"/>
              <a:t>Todas </a:t>
            </a:r>
            <a:r>
              <a:rPr lang="es-ES" sz="2400" dirty="0"/>
              <a:t>las anteriores</a:t>
            </a:r>
          </a:p>
        </p:txBody>
      </p:sp>
    </p:spTree>
    <p:extLst>
      <p:ext uri="{BB962C8B-B14F-4D97-AF65-F5344CB8AC3E}">
        <p14:creationId xmlns:p14="http://schemas.microsoft.com/office/powerpoint/2010/main" val="327393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riángulo isósceles 3"/>
          <p:cNvSpPr/>
          <p:nvPr/>
        </p:nvSpPr>
        <p:spPr>
          <a:xfrm rot="5400000">
            <a:off x="656509" y="1041409"/>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5" name="CuadroTexto 14">
            <a:extLst>
              <a:ext uri="{FF2B5EF4-FFF2-40B4-BE49-F238E27FC236}">
                <a16:creationId xmlns="" xmlns:a16="http://schemas.microsoft.com/office/drawing/2014/main" id="{10D27E53-13AA-4D44-92A1-7F0964C6B0DF}"/>
              </a:ext>
            </a:extLst>
          </p:cNvPr>
          <p:cNvSpPr txBox="1"/>
          <p:nvPr/>
        </p:nvSpPr>
        <p:spPr>
          <a:xfrm>
            <a:off x="843344" y="835519"/>
            <a:ext cx="7998815" cy="584775"/>
          </a:xfrm>
          <a:prstGeom prst="rect">
            <a:avLst/>
          </a:prstGeom>
          <a:noFill/>
        </p:spPr>
        <p:txBody>
          <a:bodyPr wrap="square" rtlCol="0">
            <a:spAutoFit/>
          </a:bodyPr>
          <a:lstStyle/>
          <a:p>
            <a:r>
              <a:rPr lang="es-ES" sz="3200" dirty="0">
                <a:solidFill>
                  <a:srgbClr val="C00000"/>
                </a:solidFill>
              </a:rPr>
              <a:t>Cuales son los mecanismos para firmar una DJI</a:t>
            </a:r>
            <a:endParaRPr lang="es-PE" sz="3200" dirty="0">
              <a:solidFill>
                <a:srgbClr val="C00000"/>
              </a:solidFill>
            </a:endParaRPr>
          </a:p>
        </p:txBody>
      </p:sp>
      <p:sp>
        <p:nvSpPr>
          <p:cNvPr id="16" name="CuadroTexto 15">
            <a:extLst>
              <a:ext uri="{FF2B5EF4-FFF2-40B4-BE49-F238E27FC236}">
                <a16:creationId xmlns="" xmlns:a16="http://schemas.microsoft.com/office/drawing/2014/main" id="{36B96912-ECD0-4211-A027-770F136D31C9}"/>
              </a:ext>
            </a:extLst>
          </p:cNvPr>
          <p:cNvSpPr txBox="1"/>
          <p:nvPr/>
        </p:nvSpPr>
        <p:spPr>
          <a:xfrm>
            <a:off x="843344" y="1312210"/>
            <a:ext cx="10493011" cy="600164"/>
          </a:xfrm>
          <a:prstGeom prst="rect">
            <a:avLst/>
          </a:prstGeom>
          <a:noFill/>
        </p:spPr>
        <p:txBody>
          <a:bodyPr wrap="square" rtlCol="0">
            <a:spAutoFit/>
          </a:bodyPr>
          <a:lstStyle/>
          <a:p>
            <a:pPr lvl="0" algn="just">
              <a:lnSpc>
                <a:spcPct val="150000"/>
              </a:lnSpc>
            </a:pPr>
            <a:r>
              <a:rPr lang="es-ES" sz="2200" dirty="0"/>
              <a:t>La declaración jurada de intereses (DJI), se puede presentar de las siguientes tres maneras:</a:t>
            </a:r>
            <a:endParaRPr lang="es-PE" sz="2200" dirty="0"/>
          </a:p>
        </p:txBody>
      </p:sp>
      <p:graphicFrame>
        <p:nvGraphicFramePr>
          <p:cNvPr id="20" name="Diagrama 19">
            <a:extLst>
              <a:ext uri="{FF2B5EF4-FFF2-40B4-BE49-F238E27FC236}">
                <a16:creationId xmlns="" xmlns:a16="http://schemas.microsoft.com/office/drawing/2014/main" id="{1052C16B-9168-4537-8F09-157A61106AFB}"/>
              </a:ext>
            </a:extLst>
          </p:cNvPr>
          <p:cNvGraphicFramePr/>
          <p:nvPr>
            <p:extLst>
              <p:ext uri="{D42A27DB-BD31-4B8C-83A1-F6EECF244321}">
                <p14:modId xmlns:p14="http://schemas.microsoft.com/office/powerpoint/2010/main" val="2284414220"/>
              </p:ext>
            </p:extLst>
          </p:nvPr>
        </p:nvGraphicFramePr>
        <p:xfrm>
          <a:off x="843344" y="2181540"/>
          <a:ext cx="5755935" cy="372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agen 20">
            <a:extLst>
              <a:ext uri="{FF2B5EF4-FFF2-40B4-BE49-F238E27FC236}">
                <a16:creationId xmlns="" xmlns:a16="http://schemas.microsoft.com/office/drawing/2014/main" id="{2F513FC2-5BAD-4D23-AAED-217FB02CB9DC}"/>
              </a:ext>
            </a:extLst>
          </p:cNvPr>
          <p:cNvPicPr>
            <a:picLocks noChangeAspect="1"/>
          </p:cNvPicPr>
          <p:nvPr/>
        </p:nvPicPr>
        <p:blipFill>
          <a:blip r:embed="rId8"/>
          <a:stretch>
            <a:fillRect/>
          </a:stretch>
        </p:blipFill>
        <p:spPr>
          <a:xfrm>
            <a:off x="8322883" y="4388175"/>
            <a:ext cx="1817334" cy="1198366"/>
          </a:xfrm>
          <a:prstGeom prst="rect">
            <a:avLst/>
          </a:prstGeom>
        </p:spPr>
      </p:pic>
      <p:pic>
        <p:nvPicPr>
          <p:cNvPr id="22" name="Imagen 21">
            <a:extLst>
              <a:ext uri="{FF2B5EF4-FFF2-40B4-BE49-F238E27FC236}">
                <a16:creationId xmlns="" xmlns:a16="http://schemas.microsoft.com/office/drawing/2014/main" id="{2C10F26D-ACC6-4D5B-A82F-3DDA32205F2D}"/>
              </a:ext>
            </a:extLst>
          </p:cNvPr>
          <p:cNvPicPr>
            <a:picLocks noChangeAspect="1"/>
          </p:cNvPicPr>
          <p:nvPr/>
        </p:nvPicPr>
        <p:blipFill>
          <a:blip r:embed="rId9"/>
          <a:stretch>
            <a:fillRect/>
          </a:stretch>
        </p:blipFill>
        <p:spPr>
          <a:xfrm>
            <a:off x="8607663" y="3407591"/>
            <a:ext cx="1247775" cy="895350"/>
          </a:xfrm>
          <a:prstGeom prst="rect">
            <a:avLst/>
          </a:prstGeom>
        </p:spPr>
      </p:pic>
      <p:pic>
        <p:nvPicPr>
          <p:cNvPr id="23" name="Picture 6" descr="Qué mecanismos legales se debe emplear para reemplazar la firma manuscrita  - itusers.today">
            <a:extLst>
              <a:ext uri="{FF2B5EF4-FFF2-40B4-BE49-F238E27FC236}">
                <a16:creationId xmlns="" xmlns:a16="http://schemas.microsoft.com/office/drawing/2014/main" id="{07B7DB3A-8EBB-4E65-9EC5-82A1B74A6D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41067" y="2110802"/>
            <a:ext cx="1817333" cy="121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9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843344" y="777080"/>
            <a:ext cx="7372809" cy="584775"/>
          </a:xfrm>
          <a:prstGeom prst="rect">
            <a:avLst/>
          </a:prstGeom>
          <a:noFill/>
        </p:spPr>
        <p:txBody>
          <a:bodyPr wrap="square" rtlCol="0">
            <a:spAutoFit/>
          </a:bodyPr>
          <a:lstStyle/>
          <a:p>
            <a:r>
              <a:rPr lang="es-ES" sz="3200" dirty="0">
                <a:solidFill>
                  <a:srgbClr val="C00000"/>
                </a:solidFill>
              </a:rPr>
              <a:t>Mecanismos para presentar la DJI</a:t>
            </a:r>
            <a:endParaRPr lang="es-PE" sz="3200" dirty="0">
              <a:solidFill>
                <a:srgbClr val="C00000"/>
              </a:solidFill>
            </a:endParaRPr>
          </a:p>
        </p:txBody>
      </p:sp>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pic>
        <p:nvPicPr>
          <p:cNvPr id="6148" name="Picture 4" descr="STW: Lector para DNI electrónico con cable USB – GRA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331" y="3493658"/>
            <a:ext cx="4403021" cy="242603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843344" y="1507606"/>
            <a:ext cx="1924181" cy="369332"/>
          </a:xfrm>
          <a:prstGeom prst="rect">
            <a:avLst/>
          </a:prstGeom>
          <a:noFill/>
        </p:spPr>
        <p:txBody>
          <a:bodyPr wrap="none" rtlCol="0">
            <a:spAutoFit/>
          </a:bodyPr>
          <a:lstStyle/>
          <a:p>
            <a:r>
              <a:rPr lang="es-ES" b="1" dirty="0">
                <a:solidFill>
                  <a:srgbClr val="FF0000"/>
                </a:solidFill>
              </a:rPr>
              <a:t>DNI ELECTRÓNICO</a:t>
            </a:r>
            <a:endParaRPr lang="es-PE" b="1" dirty="0">
              <a:solidFill>
                <a:srgbClr val="FF0000"/>
              </a:solidFill>
            </a:endParaRPr>
          </a:p>
        </p:txBody>
      </p:sp>
      <p:sp>
        <p:nvSpPr>
          <p:cNvPr id="9" name="CuadroTexto 8"/>
          <p:cNvSpPr txBox="1"/>
          <p:nvPr/>
        </p:nvSpPr>
        <p:spPr>
          <a:xfrm>
            <a:off x="7341570" y="4014178"/>
            <a:ext cx="1465079" cy="1384995"/>
          </a:xfrm>
          <a:prstGeom prst="rect">
            <a:avLst/>
          </a:prstGeom>
          <a:noFill/>
        </p:spPr>
        <p:txBody>
          <a:bodyPr wrap="square" rtlCol="0">
            <a:spAutoFit/>
          </a:bodyPr>
          <a:lstStyle/>
          <a:p>
            <a:pPr algn="just"/>
            <a:r>
              <a:rPr lang="es-ES" sz="1400" b="1" dirty="0"/>
              <a:t>Para usar la firma digital mediante el DNI electrónico es indispensable el lector</a:t>
            </a:r>
            <a:endParaRPr lang="es-PE" sz="1400" b="1" dirty="0"/>
          </a:p>
        </p:txBody>
      </p:sp>
      <p:sp>
        <p:nvSpPr>
          <p:cNvPr id="16" name="CuadroTexto 15">
            <a:extLst>
              <a:ext uri="{FF2B5EF4-FFF2-40B4-BE49-F238E27FC236}">
                <a16:creationId xmlns="" xmlns:a16="http://schemas.microsoft.com/office/drawing/2014/main" id="{C6567592-4D71-4030-8867-715A07903A77}"/>
              </a:ext>
            </a:extLst>
          </p:cNvPr>
          <p:cNvSpPr txBox="1"/>
          <p:nvPr/>
        </p:nvSpPr>
        <p:spPr>
          <a:xfrm>
            <a:off x="843344" y="1969717"/>
            <a:ext cx="10493011" cy="1294072"/>
          </a:xfrm>
          <a:prstGeom prst="rect">
            <a:avLst/>
          </a:prstGeom>
          <a:noFill/>
        </p:spPr>
        <p:txBody>
          <a:bodyPr wrap="square">
            <a:spAutoFit/>
          </a:bodyPr>
          <a:lstStyle/>
          <a:p>
            <a:pPr algn="just">
              <a:lnSpc>
                <a:spcPct val="150000"/>
              </a:lnSpc>
            </a:pPr>
            <a:r>
              <a:rPr lang="es-MX" b="0" i="0" dirty="0">
                <a:effectLst/>
                <a:latin typeface="arial" panose="020B0604020202020204" pitchFamily="34" charset="0"/>
              </a:rPr>
              <a:t>El documento de identidad electrónico también conocido como Tarjeta de identidad electrónica o DNI electrónico, es un documento emitido por una autoridad oficial, que permite la identificación de cada persona, en forma presencial o a distancia</a:t>
            </a:r>
            <a:endParaRPr lang="es-PE" dirty="0"/>
          </a:p>
        </p:txBody>
      </p:sp>
    </p:spTree>
    <p:extLst>
      <p:ext uri="{BB962C8B-B14F-4D97-AF65-F5344CB8AC3E}">
        <p14:creationId xmlns:p14="http://schemas.microsoft.com/office/powerpoint/2010/main" val="166178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843344" y="835519"/>
            <a:ext cx="7372809" cy="584775"/>
          </a:xfrm>
          <a:prstGeom prst="rect">
            <a:avLst/>
          </a:prstGeom>
          <a:noFill/>
        </p:spPr>
        <p:txBody>
          <a:bodyPr wrap="square" rtlCol="0">
            <a:spAutoFit/>
          </a:bodyPr>
          <a:lstStyle/>
          <a:p>
            <a:r>
              <a:rPr lang="es-ES" sz="3200" dirty="0">
                <a:solidFill>
                  <a:srgbClr val="C00000"/>
                </a:solidFill>
              </a:rPr>
              <a:t>Mecanismos para presentar la DJI</a:t>
            </a:r>
            <a:endParaRPr lang="es-PE" sz="3200" dirty="0">
              <a:solidFill>
                <a:srgbClr val="C00000"/>
              </a:solidFill>
            </a:endParaRPr>
          </a:p>
        </p:txBody>
      </p:sp>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5" name="CuadroTexto 4"/>
          <p:cNvSpPr txBox="1"/>
          <p:nvPr/>
        </p:nvSpPr>
        <p:spPr>
          <a:xfrm>
            <a:off x="843344" y="1312210"/>
            <a:ext cx="10493011" cy="600164"/>
          </a:xfrm>
          <a:prstGeom prst="rect">
            <a:avLst/>
          </a:prstGeom>
          <a:noFill/>
        </p:spPr>
        <p:txBody>
          <a:bodyPr wrap="square" rtlCol="0">
            <a:spAutoFit/>
          </a:bodyPr>
          <a:lstStyle/>
          <a:p>
            <a:pPr lvl="0" algn="just">
              <a:lnSpc>
                <a:spcPct val="150000"/>
              </a:lnSpc>
            </a:pPr>
            <a:r>
              <a:rPr lang="es-ES" sz="2200" dirty="0"/>
              <a:t>La declaración jurada de intereses (DJI), se puede presentar de las siguientes tres maneras:</a:t>
            </a:r>
            <a:endParaRPr lang="es-PE" sz="2200" dirty="0"/>
          </a:p>
        </p:txBody>
      </p:sp>
      <p:sp>
        <p:nvSpPr>
          <p:cNvPr id="7" name="CuadroTexto 6"/>
          <p:cNvSpPr txBox="1"/>
          <p:nvPr/>
        </p:nvSpPr>
        <p:spPr>
          <a:xfrm>
            <a:off x="1744082" y="2259671"/>
            <a:ext cx="1623650" cy="369332"/>
          </a:xfrm>
          <a:prstGeom prst="rect">
            <a:avLst/>
          </a:prstGeom>
          <a:noFill/>
        </p:spPr>
        <p:txBody>
          <a:bodyPr wrap="none" rtlCol="0">
            <a:spAutoFit/>
          </a:bodyPr>
          <a:lstStyle/>
          <a:p>
            <a:r>
              <a:rPr lang="es-ES" b="1" dirty="0">
                <a:solidFill>
                  <a:srgbClr val="FF0000"/>
                </a:solidFill>
              </a:rPr>
              <a:t>FIRMA DIGITAL</a:t>
            </a:r>
            <a:endParaRPr lang="es-PE" b="1" dirty="0">
              <a:solidFill>
                <a:srgbClr val="FF0000"/>
              </a:solidFill>
            </a:endParaRPr>
          </a:p>
        </p:txBody>
      </p:sp>
      <p:sp>
        <p:nvSpPr>
          <p:cNvPr id="12" name="CuadroTexto 11">
            <a:extLst>
              <a:ext uri="{FF2B5EF4-FFF2-40B4-BE49-F238E27FC236}">
                <a16:creationId xmlns="" xmlns:a16="http://schemas.microsoft.com/office/drawing/2014/main" id="{6B41299B-5859-4DB7-8119-18933A7DECDD}"/>
              </a:ext>
            </a:extLst>
          </p:cNvPr>
          <p:cNvSpPr txBox="1"/>
          <p:nvPr/>
        </p:nvSpPr>
        <p:spPr>
          <a:xfrm>
            <a:off x="4909351" y="2476603"/>
            <a:ext cx="5841507" cy="1711366"/>
          </a:xfrm>
          <a:prstGeom prst="rect">
            <a:avLst/>
          </a:prstGeom>
          <a:noFill/>
        </p:spPr>
        <p:txBody>
          <a:bodyPr wrap="square" rtlCol="0">
            <a:spAutoFit/>
          </a:bodyPr>
          <a:lstStyle/>
          <a:p>
            <a:pPr algn="just">
              <a:lnSpc>
                <a:spcPct val="150000"/>
              </a:lnSpc>
            </a:pPr>
            <a:r>
              <a:rPr lang="es-PE" dirty="0"/>
              <a:t>La firma digital es un tipo de certificado digital que vincula a una persona con una clave única para confirmar su identidad a través de internet y permitirle firmar documentos digitalmente.</a:t>
            </a:r>
          </a:p>
        </p:txBody>
      </p:sp>
      <p:pic>
        <p:nvPicPr>
          <p:cNvPr id="1026" name="Picture 2" descr="FD] Diferencias entre la Firma Digital y Certificado Digital. | Academia  Rolosa">
            <a:extLst>
              <a:ext uri="{FF2B5EF4-FFF2-40B4-BE49-F238E27FC236}">
                <a16:creationId xmlns="" xmlns:a16="http://schemas.microsoft.com/office/drawing/2014/main" id="{259CF0B1-FF08-4CC5-AFC4-1CB709625E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202" y="4311115"/>
            <a:ext cx="4503595" cy="171136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 xmlns:a16="http://schemas.microsoft.com/office/drawing/2014/main" id="{CA4881AD-9474-4A8E-A074-664A291D1B76}"/>
              </a:ext>
            </a:extLst>
          </p:cNvPr>
          <p:cNvPicPr>
            <a:picLocks noChangeAspect="1"/>
          </p:cNvPicPr>
          <p:nvPr/>
        </p:nvPicPr>
        <p:blipFill>
          <a:blip r:embed="rId4"/>
          <a:stretch>
            <a:fillRect/>
          </a:stretch>
        </p:blipFill>
        <p:spPr>
          <a:xfrm>
            <a:off x="1549262" y="2629003"/>
            <a:ext cx="2023634" cy="1820200"/>
          </a:xfrm>
          <a:prstGeom prst="rect">
            <a:avLst/>
          </a:prstGeom>
        </p:spPr>
      </p:pic>
    </p:spTree>
    <p:extLst>
      <p:ext uri="{BB962C8B-B14F-4D97-AF65-F5344CB8AC3E}">
        <p14:creationId xmlns:p14="http://schemas.microsoft.com/office/powerpoint/2010/main" val="3601561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843344" y="835519"/>
            <a:ext cx="7372809" cy="584775"/>
          </a:xfrm>
          <a:prstGeom prst="rect">
            <a:avLst/>
          </a:prstGeom>
          <a:noFill/>
        </p:spPr>
        <p:txBody>
          <a:bodyPr wrap="square" rtlCol="0">
            <a:spAutoFit/>
          </a:bodyPr>
          <a:lstStyle/>
          <a:p>
            <a:r>
              <a:rPr lang="es-ES" sz="3200" dirty="0">
                <a:solidFill>
                  <a:srgbClr val="C00000"/>
                </a:solidFill>
              </a:rPr>
              <a:t>Mecanismos para presentar la DJI</a:t>
            </a:r>
            <a:endParaRPr lang="es-PE" sz="3200" dirty="0">
              <a:solidFill>
                <a:srgbClr val="C00000"/>
              </a:solidFill>
            </a:endParaRPr>
          </a:p>
        </p:txBody>
      </p:sp>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7" name="CuadroTexto 6"/>
          <p:cNvSpPr txBox="1"/>
          <p:nvPr/>
        </p:nvSpPr>
        <p:spPr>
          <a:xfrm>
            <a:off x="826870" y="1535347"/>
            <a:ext cx="2176686" cy="369332"/>
          </a:xfrm>
          <a:prstGeom prst="rect">
            <a:avLst/>
          </a:prstGeom>
          <a:noFill/>
        </p:spPr>
        <p:txBody>
          <a:bodyPr wrap="none" rtlCol="0">
            <a:spAutoFit/>
          </a:bodyPr>
          <a:lstStyle/>
          <a:p>
            <a:r>
              <a:rPr lang="es-ES" b="1" dirty="0">
                <a:solidFill>
                  <a:srgbClr val="FF0000"/>
                </a:solidFill>
              </a:rPr>
              <a:t>FIRMA MANUSCRITA</a:t>
            </a:r>
            <a:endParaRPr lang="es-PE" b="1" dirty="0">
              <a:solidFill>
                <a:srgbClr val="FF0000"/>
              </a:solidFill>
            </a:endParaRPr>
          </a:p>
        </p:txBody>
      </p:sp>
      <p:pic>
        <p:nvPicPr>
          <p:cNvPr id="6150" name="Picture 6" descr="Firmar documentos online: las 5 preguntas más frecue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385" y="3086626"/>
            <a:ext cx="3123231" cy="1956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826870" y="1837302"/>
            <a:ext cx="6772415" cy="3539430"/>
          </a:xfrm>
          <a:prstGeom prst="rect">
            <a:avLst/>
          </a:prstGeom>
        </p:spPr>
        <p:txBody>
          <a:bodyPr wrap="square">
            <a:spAutoFit/>
          </a:bodyPr>
          <a:lstStyle/>
          <a:p>
            <a:pPr algn="just">
              <a:lnSpc>
                <a:spcPct val="200000"/>
              </a:lnSpc>
            </a:pPr>
            <a:r>
              <a:rPr lang="es-ES" sz="1600" dirty="0"/>
              <a:t>Los sujetos obligados señalados en el artículo 3 de la Ley N° 31227 y el artículo 8 del presente Reglamento, que no puedan cumplir con presentar su DJI de inicio usando la firma digital, excepcionalmente, </a:t>
            </a:r>
            <a:r>
              <a:rPr lang="es-ES" sz="1600" b="1" u="sng" dirty="0"/>
              <a:t>y por única vez</a:t>
            </a:r>
            <a:r>
              <a:rPr lang="es-ES" sz="1600" dirty="0"/>
              <a:t>, pueden presentarla dentro del mismo plazo, con firma manuscrita y en formato impreso, una vez que sea debidamente registrada en el SIDJI. La presentación debe efectuarse en sobre cerrado y adjunto a una carta simple en las diferentes mesas de partes a nivel nacional de la Contraloría. </a:t>
            </a:r>
            <a:endParaRPr lang="es-PE" sz="1600" dirty="0"/>
          </a:p>
        </p:txBody>
      </p:sp>
      <p:sp>
        <p:nvSpPr>
          <p:cNvPr id="5" name="CuadroTexto 4">
            <a:extLst>
              <a:ext uri="{FF2B5EF4-FFF2-40B4-BE49-F238E27FC236}">
                <a16:creationId xmlns="" xmlns:a16="http://schemas.microsoft.com/office/drawing/2014/main" id="{A979813E-131C-4B2B-8B0A-4F53D44D7C9C}"/>
              </a:ext>
            </a:extLst>
          </p:cNvPr>
          <p:cNvSpPr txBox="1"/>
          <p:nvPr/>
        </p:nvSpPr>
        <p:spPr>
          <a:xfrm flipH="1">
            <a:off x="8577776" y="5043299"/>
            <a:ext cx="1756448" cy="1169551"/>
          </a:xfrm>
          <a:prstGeom prst="rect">
            <a:avLst/>
          </a:prstGeom>
          <a:noFill/>
        </p:spPr>
        <p:txBody>
          <a:bodyPr wrap="square" rtlCol="0">
            <a:spAutoFit/>
          </a:bodyPr>
          <a:lstStyle/>
          <a:p>
            <a:pPr algn="just"/>
            <a:r>
              <a:rPr lang="es-PE" sz="1400" b="1" dirty="0"/>
              <a:t>Para presentar la DJI con firma manuscrita, se debe presentar mediante una carta  </a:t>
            </a:r>
          </a:p>
        </p:txBody>
      </p:sp>
    </p:spTree>
    <p:extLst>
      <p:ext uri="{BB962C8B-B14F-4D97-AF65-F5344CB8AC3E}">
        <p14:creationId xmlns:p14="http://schemas.microsoft.com/office/powerpoint/2010/main" val="127897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843344" y="835519"/>
            <a:ext cx="10694782" cy="1077218"/>
          </a:xfrm>
          <a:prstGeom prst="rect">
            <a:avLst/>
          </a:prstGeom>
          <a:noFill/>
        </p:spPr>
        <p:txBody>
          <a:bodyPr wrap="square" rtlCol="0">
            <a:spAutoFit/>
          </a:bodyPr>
          <a:lstStyle/>
          <a:p>
            <a:pPr algn="just"/>
            <a:r>
              <a:rPr lang="es-ES" sz="3200" dirty="0">
                <a:solidFill>
                  <a:srgbClr val="C00000"/>
                </a:solidFill>
              </a:rPr>
              <a:t>Modelo de carta para la presentación de la DJI con firma manuscrita</a:t>
            </a:r>
            <a:endParaRPr lang="es-PE" sz="3200" dirty="0">
              <a:solidFill>
                <a:srgbClr val="C00000"/>
              </a:solidFill>
            </a:endParaRPr>
          </a:p>
        </p:txBody>
      </p:sp>
      <p:sp>
        <p:nvSpPr>
          <p:cNvPr id="4" name="Triángulo isósceles 3"/>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pic>
        <p:nvPicPr>
          <p:cNvPr id="8" name="Imagen 7">
            <a:extLst>
              <a:ext uri="{FF2B5EF4-FFF2-40B4-BE49-F238E27FC236}">
                <a16:creationId xmlns="" xmlns:a16="http://schemas.microsoft.com/office/drawing/2014/main" id="{0EF32C4D-F1EE-4D56-BAE6-F9B3D4D8CDD2}"/>
              </a:ext>
            </a:extLst>
          </p:cNvPr>
          <p:cNvPicPr>
            <a:picLocks noChangeAspect="1"/>
          </p:cNvPicPr>
          <p:nvPr/>
        </p:nvPicPr>
        <p:blipFill>
          <a:blip r:embed="rId3"/>
          <a:stretch>
            <a:fillRect/>
          </a:stretch>
        </p:blipFill>
        <p:spPr>
          <a:xfrm>
            <a:off x="4087893" y="1912737"/>
            <a:ext cx="4205684" cy="4199508"/>
          </a:xfrm>
          <a:prstGeom prst="rect">
            <a:avLst/>
          </a:prstGeom>
        </p:spPr>
      </p:pic>
    </p:spTree>
    <p:extLst>
      <p:ext uri="{BB962C8B-B14F-4D97-AF65-F5344CB8AC3E}">
        <p14:creationId xmlns:p14="http://schemas.microsoft.com/office/powerpoint/2010/main" val="104732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CuadroTexto 2"/>
          <p:cNvSpPr txBox="1"/>
          <p:nvPr/>
        </p:nvSpPr>
        <p:spPr>
          <a:xfrm>
            <a:off x="4550259" y="1383037"/>
            <a:ext cx="2397207" cy="400110"/>
          </a:xfrm>
          <a:prstGeom prst="rect">
            <a:avLst/>
          </a:prstGeom>
          <a:solidFill>
            <a:srgbClr val="C00000"/>
          </a:solidFill>
        </p:spPr>
        <p:txBody>
          <a:bodyPr wrap="square" rtlCol="0">
            <a:spAutoFit/>
          </a:bodyPr>
          <a:lstStyle>
            <a:defPPr>
              <a:defRPr lang="es-PE"/>
            </a:defPPr>
            <a:lvl1pPr algn="ctr">
              <a:defRPr sz="3200" b="1">
                <a:solidFill>
                  <a:schemeClr val="bg1"/>
                </a:solidFill>
              </a:defRPr>
            </a:lvl1pPr>
          </a:lstStyle>
          <a:p>
            <a:pPr algn="r"/>
            <a:r>
              <a:rPr lang="es-PE" sz="2000" dirty="0"/>
              <a:t>Una pregunta para ti</a:t>
            </a:r>
          </a:p>
        </p:txBody>
      </p:sp>
      <p:sp>
        <p:nvSpPr>
          <p:cNvPr id="4" name="CuadroTexto 3"/>
          <p:cNvSpPr txBox="1"/>
          <p:nvPr/>
        </p:nvSpPr>
        <p:spPr>
          <a:xfrm>
            <a:off x="1635679" y="2031313"/>
            <a:ext cx="8226366" cy="3416320"/>
          </a:xfrm>
          <a:prstGeom prst="rect">
            <a:avLst/>
          </a:prstGeom>
          <a:noFill/>
        </p:spPr>
        <p:txBody>
          <a:bodyPr wrap="square" rtlCol="0">
            <a:spAutoFit/>
          </a:bodyPr>
          <a:lstStyle/>
          <a:p>
            <a:pPr algn="ctr">
              <a:lnSpc>
                <a:spcPct val="150000"/>
              </a:lnSpc>
            </a:pPr>
            <a:r>
              <a:rPr lang="es-ES" sz="2400" b="1" dirty="0" smtClean="0"/>
              <a:t>¿Qué información contiene la Declaración jurada de intereses?</a:t>
            </a:r>
            <a:endParaRPr lang="es-ES" sz="2400" dirty="0"/>
          </a:p>
          <a:p>
            <a:pPr marL="457200" indent="-457200" algn="just">
              <a:lnSpc>
                <a:spcPct val="150000"/>
              </a:lnSpc>
              <a:buFont typeface="+mj-lt"/>
              <a:buAutoNum type="alphaLcParenR"/>
            </a:pPr>
            <a:r>
              <a:rPr lang="es-ES" sz="2400" dirty="0" smtClean="0"/>
              <a:t>Información de propiedades</a:t>
            </a:r>
            <a:endParaRPr lang="es-ES" sz="2400" dirty="0"/>
          </a:p>
          <a:p>
            <a:pPr marL="457200" indent="-457200" algn="just">
              <a:lnSpc>
                <a:spcPct val="150000"/>
              </a:lnSpc>
              <a:buFont typeface="+mj-lt"/>
              <a:buAutoNum type="alphaLcParenR"/>
            </a:pPr>
            <a:r>
              <a:rPr lang="es-ES" sz="2400" dirty="0" smtClean="0"/>
              <a:t>Información personal</a:t>
            </a:r>
            <a:r>
              <a:rPr lang="es-ES" sz="2400" dirty="0"/>
              <a:t>, familiar, laboral, </a:t>
            </a:r>
            <a:r>
              <a:rPr lang="es-ES" sz="2400" dirty="0" smtClean="0"/>
              <a:t>económica </a:t>
            </a:r>
            <a:r>
              <a:rPr lang="es-ES" sz="2400" dirty="0"/>
              <a:t>y </a:t>
            </a:r>
            <a:r>
              <a:rPr lang="es-ES" sz="2400" dirty="0" smtClean="0"/>
              <a:t>financiera</a:t>
            </a:r>
          </a:p>
          <a:p>
            <a:pPr marL="457200" indent="-457200" algn="just">
              <a:lnSpc>
                <a:spcPct val="150000"/>
              </a:lnSpc>
              <a:buFont typeface="+mj-lt"/>
              <a:buAutoNum type="alphaLcParenR"/>
            </a:pPr>
            <a:r>
              <a:rPr lang="es-ES" sz="2400" dirty="0" smtClean="0"/>
              <a:t>Información sobre ingresos económicos </a:t>
            </a:r>
          </a:p>
          <a:p>
            <a:pPr marL="457200" indent="-457200" algn="just">
              <a:lnSpc>
                <a:spcPct val="150000"/>
              </a:lnSpc>
              <a:buFont typeface="+mj-lt"/>
              <a:buAutoNum type="alphaLcParenR"/>
            </a:pPr>
            <a:r>
              <a:rPr lang="es-ES" sz="2400" dirty="0" smtClean="0"/>
              <a:t>Todas </a:t>
            </a:r>
            <a:r>
              <a:rPr lang="es-ES" sz="2400" dirty="0"/>
              <a:t>las anteriores</a:t>
            </a:r>
          </a:p>
        </p:txBody>
      </p:sp>
    </p:spTree>
    <p:extLst>
      <p:ext uri="{BB962C8B-B14F-4D97-AF65-F5344CB8AC3E}">
        <p14:creationId xmlns:p14="http://schemas.microsoft.com/office/powerpoint/2010/main" val="316450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6" name="Triángulo isósceles 5">
            <a:extLst>
              <a:ext uri="{FF2B5EF4-FFF2-40B4-BE49-F238E27FC236}">
                <a16:creationId xmlns="" xmlns:a16="http://schemas.microsoft.com/office/drawing/2014/main" id="{F0D59330-F22D-4A1F-9436-33DBDCD68F4E}"/>
              </a:ext>
            </a:extLst>
          </p:cNvPr>
          <p:cNvSpPr/>
          <p:nvPr/>
        </p:nvSpPr>
        <p:spPr>
          <a:xfrm rot="5400000">
            <a:off x="660691" y="1041409"/>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9" name="CuadroTexto 8">
            <a:extLst>
              <a:ext uri="{FF2B5EF4-FFF2-40B4-BE49-F238E27FC236}">
                <a16:creationId xmlns="" xmlns:a16="http://schemas.microsoft.com/office/drawing/2014/main" id="{845D5A8F-F318-4E41-8040-A35F4FDE96CC}"/>
              </a:ext>
            </a:extLst>
          </p:cNvPr>
          <p:cNvSpPr txBox="1"/>
          <p:nvPr/>
        </p:nvSpPr>
        <p:spPr>
          <a:xfrm>
            <a:off x="843344" y="835519"/>
            <a:ext cx="10587627" cy="584775"/>
          </a:xfrm>
          <a:prstGeom prst="rect">
            <a:avLst/>
          </a:prstGeom>
          <a:noFill/>
        </p:spPr>
        <p:txBody>
          <a:bodyPr wrap="square" rtlCol="0">
            <a:spAutoFit/>
          </a:bodyPr>
          <a:lstStyle/>
          <a:p>
            <a:r>
              <a:rPr lang="es-ES" sz="3200" dirty="0">
                <a:solidFill>
                  <a:srgbClr val="C00000"/>
                </a:solidFill>
              </a:rPr>
              <a:t>¿Qué preguntas contiene una Declaración Jurada de Intereses?</a:t>
            </a:r>
            <a:endParaRPr lang="es-PE" sz="3200" dirty="0">
              <a:solidFill>
                <a:srgbClr val="C00000"/>
              </a:solidFill>
            </a:endParaRPr>
          </a:p>
        </p:txBody>
      </p:sp>
      <p:pic>
        <p:nvPicPr>
          <p:cNvPr id="5" name="Imagen 4">
            <a:extLst>
              <a:ext uri="{FF2B5EF4-FFF2-40B4-BE49-F238E27FC236}">
                <a16:creationId xmlns="" xmlns:a16="http://schemas.microsoft.com/office/drawing/2014/main" id="{5D952734-6E43-409F-866A-31ED064A9FE6}"/>
              </a:ext>
            </a:extLst>
          </p:cNvPr>
          <p:cNvPicPr>
            <a:picLocks noChangeAspect="1"/>
          </p:cNvPicPr>
          <p:nvPr/>
        </p:nvPicPr>
        <p:blipFill>
          <a:blip r:embed="rId3"/>
          <a:stretch>
            <a:fillRect/>
          </a:stretch>
        </p:blipFill>
        <p:spPr>
          <a:xfrm>
            <a:off x="2071687" y="1411416"/>
            <a:ext cx="8048625" cy="4972050"/>
          </a:xfrm>
          <a:prstGeom prst="rect">
            <a:avLst/>
          </a:prstGeom>
        </p:spPr>
      </p:pic>
    </p:spTree>
    <p:extLst>
      <p:ext uri="{BB962C8B-B14F-4D97-AF65-F5344CB8AC3E}">
        <p14:creationId xmlns:p14="http://schemas.microsoft.com/office/powerpoint/2010/main" val="277128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7" name="CuadroTexto 6">
            <a:extLst>
              <a:ext uri="{FF2B5EF4-FFF2-40B4-BE49-F238E27FC236}">
                <a16:creationId xmlns="" xmlns:a16="http://schemas.microsoft.com/office/drawing/2014/main" id="{5EB89A05-6983-45F6-A460-E985E0EA35F8}"/>
              </a:ext>
            </a:extLst>
          </p:cNvPr>
          <p:cNvSpPr txBox="1"/>
          <p:nvPr/>
        </p:nvSpPr>
        <p:spPr>
          <a:xfrm>
            <a:off x="761029" y="1039227"/>
            <a:ext cx="2869938" cy="400110"/>
          </a:xfrm>
          <a:prstGeom prst="rect">
            <a:avLst/>
          </a:prstGeom>
          <a:noFill/>
        </p:spPr>
        <p:txBody>
          <a:bodyPr wrap="square" rtlCol="0">
            <a:spAutoFit/>
          </a:bodyPr>
          <a:lstStyle/>
          <a:p>
            <a:pPr algn="just"/>
            <a:r>
              <a:rPr lang="es-PE" sz="2000" b="1" dirty="0">
                <a:solidFill>
                  <a:srgbClr val="C00000"/>
                </a:solidFill>
              </a:rPr>
              <a:t>Infracciones y Sanciones</a:t>
            </a:r>
          </a:p>
        </p:txBody>
      </p:sp>
      <p:sp>
        <p:nvSpPr>
          <p:cNvPr id="8" name="CuadroTexto 7">
            <a:extLst>
              <a:ext uri="{FF2B5EF4-FFF2-40B4-BE49-F238E27FC236}">
                <a16:creationId xmlns="" xmlns:a16="http://schemas.microsoft.com/office/drawing/2014/main" id="{6E153D25-7394-4FE0-B65C-D7BA1EEF1707}"/>
              </a:ext>
            </a:extLst>
          </p:cNvPr>
          <p:cNvSpPr txBox="1"/>
          <p:nvPr/>
        </p:nvSpPr>
        <p:spPr>
          <a:xfrm>
            <a:off x="761029" y="1439337"/>
            <a:ext cx="7486326" cy="4131900"/>
          </a:xfrm>
          <a:prstGeom prst="rect">
            <a:avLst/>
          </a:prstGeom>
          <a:noFill/>
        </p:spPr>
        <p:txBody>
          <a:bodyPr wrap="square" rtlCol="0">
            <a:spAutoFit/>
          </a:bodyPr>
          <a:lstStyle/>
          <a:p>
            <a:pPr algn="just">
              <a:lnSpc>
                <a:spcPct val="150000"/>
              </a:lnSpc>
            </a:pPr>
            <a:r>
              <a:rPr lang="es-PE" sz="1600" dirty="0"/>
              <a:t>El artículo 27° de la Ley 31227 menciona las Infracciones y Sanciones que las instituciones pueden procesar y sancionar ante el incumplimiento o la presentación tardía, incompleta o falsa de las DJI.</a:t>
            </a:r>
          </a:p>
          <a:p>
            <a:pPr algn="just">
              <a:lnSpc>
                <a:spcPct val="150000"/>
              </a:lnSpc>
            </a:pPr>
            <a:endParaRPr lang="es-PE" sz="500" dirty="0"/>
          </a:p>
          <a:p>
            <a:pPr algn="just">
              <a:lnSpc>
                <a:spcPct val="150000"/>
              </a:lnSpc>
            </a:pPr>
            <a:r>
              <a:rPr lang="es-PE" sz="1600" b="1" dirty="0"/>
              <a:t>Información falsa o inexacta: </a:t>
            </a:r>
            <a:r>
              <a:rPr lang="es-PE" sz="1600" dirty="0"/>
              <a:t>es aquella que contiene información general contraria a la verdad, con la intención de simular, suponer o alterar la real situación del sujeto obligado.</a:t>
            </a:r>
          </a:p>
          <a:p>
            <a:pPr algn="just">
              <a:lnSpc>
                <a:spcPct val="150000"/>
              </a:lnSpc>
            </a:pPr>
            <a:endParaRPr lang="es-PE" sz="500" dirty="0"/>
          </a:p>
          <a:p>
            <a:pPr algn="just">
              <a:lnSpc>
                <a:spcPct val="150000"/>
              </a:lnSpc>
            </a:pPr>
            <a:r>
              <a:rPr lang="es-PE" sz="1600" b="1" dirty="0"/>
              <a:t>Presentación tardía: </a:t>
            </a:r>
            <a:r>
              <a:rPr lang="es-PE" sz="1600" dirty="0"/>
              <a:t>es cuando la DJI es presentada fuera del plazo estipulado en las oportunidades de presentación señaladas en el artículo 5° de la Ley 31227.</a:t>
            </a:r>
          </a:p>
          <a:p>
            <a:pPr algn="just">
              <a:lnSpc>
                <a:spcPct val="150000"/>
              </a:lnSpc>
            </a:pPr>
            <a:endParaRPr lang="es-PE" sz="500" dirty="0"/>
          </a:p>
          <a:p>
            <a:pPr algn="just">
              <a:lnSpc>
                <a:spcPct val="150000"/>
              </a:lnSpc>
            </a:pPr>
            <a:r>
              <a:rPr lang="es-PE" sz="1600" b="1" dirty="0"/>
              <a:t>DJI incompleta: </a:t>
            </a:r>
            <a:r>
              <a:rPr lang="es-PE" sz="1600" dirty="0"/>
              <a:t>es cuando esta presenta datos parciales en la información registrada por el sujeto obligado e impide identificar su situación real.</a:t>
            </a:r>
          </a:p>
        </p:txBody>
      </p:sp>
      <p:pic>
        <p:nvPicPr>
          <p:cNvPr id="4" name="Imagen 3">
            <a:extLst>
              <a:ext uri="{FF2B5EF4-FFF2-40B4-BE49-F238E27FC236}">
                <a16:creationId xmlns="" xmlns:a16="http://schemas.microsoft.com/office/drawing/2014/main" id="{5C5CCF0E-E018-440A-AD6E-6F5C396263F9}"/>
              </a:ext>
            </a:extLst>
          </p:cNvPr>
          <p:cNvPicPr>
            <a:picLocks noChangeAspect="1"/>
          </p:cNvPicPr>
          <p:nvPr/>
        </p:nvPicPr>
        <p:blipFill>
          <a:blip r:embed="rId3"/>
          <a:stretch>
            <a:fillRect/>
          </a:stretch>
        </p:blipFill>
        <p:spPr>
          <a:xfrm>
            <a:off x="8269378" y="1439337"/>
            <a:ext cx="3161593" cy="4131900"/>
          </a:xfrm>
          <a:prstGeom prst="rect">
            <a:avLst/>
          </a:prstGeom>
        </p:spPr>
      </p:pic>
    </p:spTree>
    <p:extLst>
      <p:ext uri="{BB962C8B-B14F-4D97-AF65-F5344CB8AC3E}">
        <p14:creationId xmlns:p14="http://schemas.microsoft.com/office/powerpoint/2010/main" val="388630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223" y="1890479"/>
            <a:ext cx="3419554" cy="3295883"/>
          </a:xfrm>
          <a:prstGeom prst="rect">
            <a:avLst/>
          </a:prstGeom>
        </p:spPr>
      </p:pic>
    </p:spTree>
    <p:extLst>
      <p:ext uri="{BB962C8B-B14F-4D97-AF65-F5344CB8AC3E}">
        <p14:creationId xmlns:p14="http://schemas.microsoft.com/office/powerpoint/2010/main" val="199562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6 Rectángulo"/>
          <p:cNvSpPr/>
          <p:nvPr/>
        </p:nvSpPr>
        <p:spPr>
          <a:xfrm>
            <a:off x="5325677" y="1785260"/>
            <a:ext cx="3703912" cy="461665"/>
          </a:xfrm>
          <a:prstGeom prst="rect">
            <a:avLst/>
          </a:prstGeom>
        </p:spPr>
        <p:txBody>
          <a:bodyPr wrap="square">
            <a:spAutoFit/>
          </a:bodyPr>
          <a:lstStyle/>
          <a:p>
            <a:r>
              <a:rPr lang="es-ES" sz="2400" b="1" dirty="0">
                <a:solidFill>
                  <a:srgbClr val="C00000"/>
                </a:solidFill>
                <a:cs typeface="Gotham Book" pitchFamily="50" charset="0"/>
              </a:rPr>
              <a:t>PERFIL PROFESIONAL:</a:t>
            </a:r>
          </a:p>
        </p:txBody>
      </p:sp>
      <p:sp>
        <p:nvSpPr>
          <p:cNvPr id="5" name="8 CuadroTexto"/>
          <p:cNvSpPr txBox="1"/>
          <p:nvPr/>
        </p:nvSpPr>
        <p:spPr>
          <a:xfrm>
            <a:off x="1515681" y="4716847"/>
            <a:ext cx="3343571" cy="1107996"/>
          </a:xfrm>
          <a:prstGeom prst="rect">
            <a:avLst/>
          </a:prstGeom>
          <a:noFill/>
        </p:spPr>
        <p:txBody>
          <a:bodyPr wrap="square" rtlCol="0">
            <a:spAutoFit/>
          </a:bodyPr>
          <a:lstStyle/>
          <a:p>
            <a:pPr algn="ctr"/>
            <a:r>
              <a:rPr lang="es-ES" b="1" dirty="0"/>
              <a:t> </a:t>
            </a:r>
            <a:r>
              <a:rPr lang="es-ES" sz="1600" b="1" dirty="0"/>
              <a:t>Manuel Alberto Chacaltana Palomino</a:t>
            </a:r>
          </a:p>
          <a:p>
            <a:pPr algn="ctr"/>
            <a:r>
              <a:rPr lang="es-ES" sz="1600" dirty="0"/>
              <a:t>Analista del Equipo de Promoción de la Integridad</a:t>
            </a:r>
          </a:p>
        </p:txBody>
      </p:sp>
      <p:sp>
        <p:nvSpPr>
          <p:cNvPr id="7" name="8 CuadroTexto"/>
          <p:cNvSpPr txBox="1"/>
          <p:nvPr/>
        </p:nvSpPr>
        <p:spPr>
          <a:xfrm>
            <a:off x="5325677" y="2395419"/>
            <a:ext cx="5820118" cy="3046988"/>
          </a:xfrm>
          <a:prstGeom prst="rect">
            <a:avLst/>
          </a:prstGeom>
          <a:noFill/>
        </p:spPr>
        <p:txBody>
          <a:bodyPr wrap="square" rtlCol="0">
            <a:spAutoFit/>
          </a:bodyPr>
          <a:lstStyle/>
          <a:p>
            <a:pPr algn="ctr"/>
            <a:r>
              <a:rPr lang="es-ES" sz="1500" b="1" dirty="0"/>
              <a:t>Analista del Equipo de Promoción de la Integridad</a:t>
            </a:r>
          </a:p>
          <a:p>
            <a:pPr algn="ctr"/>
            <a:endParaRPr lang="es-ES" sz="1000" b="1" dirty="0"/>
          </a:p>
          <a:p>
            <a:pPr algn="ctr">
              <a:lnSpc>
                <a:spcPct val="150000"/>
              </a:lnSpc>
            </a:pPr>
            <a:r>
              <a:rPr lang="es-MX" sz="1500" dirty="0"/>
              <a:t>Oficina General de Transparencia, Ética Pública y Anticorrupción (OTEPA)</a:t>
            </a:r>
          </a:p>
          <a:p>
            <a:pPr algn="ctr">
              <a:lnSpc>
                <a:spcPct val="150000"/>
              </a:lnSpc>
            </a:pPr>
            <a:r>
              <a:rPr lang="es-MX" sz="1500" dirty="0"/>
              <a:t>Actualmente tiene la misión de gestionar acciones de sensibilización a los servidores del Ministerio de Educación para la presentación de las declaraciones juradas de intereses, las cuales impactan en el cumplimiento de los objetivos institucionales.</a:t>
            </a:r>
          </a:p>
          <a:p>
            <a:pPr algn="ctr">
              <a:lnSpc>
                <a:spcPct val="150000"/>
              </a:lnSpc>
            </a:pPr>
            <a:endParaRPr lang="es-MX" sz="300" dirty="0"/>
          </a:p>
          <a:p>
            <a:pPr algn="ctr">
              <a:lnSpc>
                <a:spcPct val="150000"/>
              </a:lnSpc>
            </a:pPr>
            <a:r>
              <a:rPr lang="es-MX" sz="1500" dirty="0"/>
              <a:t>Su experiencia esta vinculada a los procesos del derecho administrativo y procedimientos administrativos</a:t>
            </a:r>
            <a:endParaRPr lang="es-ES" sz="1500" dirty="0">
              <a:solidFill>
                <a:schemeClr val="tx1">
                  <a:lumMod val="75000"/>
                  <a:lumOff val="25000"/>
                </a:schemeClr>
              </a:solidFill>
              <a:cs typeface="Gotham Book" pitchFamily="50"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929" y="1360235"/>
            <a:ext cx="2756647" cy="335661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3266" y="1693333"/>
            <a:ext cx="2332533" cy="2675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7029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223" y="2183739"/>
            <a:ext cx="4721923" cy="2491377"/>
          </a:xfrm>
          <a:prstGeom prst="rect">
            <a:avLst/>
          </a:prstGeom>
        </p:spPr>
      </p:pic>
    </p:spTree>
    <p:extLst>
      <p:ext uri="{BB962C8B-B14F-4D97-AF65-F5344CB8AC3E}">
        <p14:creationId xmlns:p14="http://schemas.microsoft.com/office/powerpoint/2010/main" val="276895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aphicFrame>
        <p:nvGraphicFramePr>
          <p:cNvPr id="15" name="Diagrama 14"/>
          <p:cNvGraphicFramePr/>
          <p:nvPr>
            <p:extLst>
              <p:ext uri="{D42A27DB-BD31-4B8C-83A1-F6EECF244321}">
                <p14:modId xmlns:p14="http://schemas.microsoft.com/office/powerpoint/2010/main" val="1015907060"/>
              </p:ext>
            </p:extLst>
          </p:nvPr>
        </p:nvGraphicFramePr>
        <p:xfrm>
          <a:off x="2452130" y="1515762"/>
          <a:ext cx="6395308"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851" y="1070937"/>
            <a:ext cx="2159513" cy="101498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795" y="3983900"/>
            <a:ext cx="2851945" cy="2456138"/>
          </a:xfrm>
          <a:prstGeom prst="rect">
            <a:avLst/>
          </a:prstGeom>
        </p:spPr>
      </p:pic>
      <p:sp>
        <p:nvSpPr>
          <p:cNvPr id="7" name="8 CuadroTexto"/>
          <p:cNvSpPr txBox="1"/>
          <p:nvPr/>
        </p:nvSpPr>
        <p:spPr>
          <a:xfrm>
            <a:off x="1164474" y="1916345"/>
            <a:ext cx="10110266" cy="3086871"/>
          </a:xfrm>
          <a:prstGeom prst="rect">
            <a:avLst/>
          </a:prstGeom>
          <a:noFill/>
        </p:spPr>
        <p:txBody>
          <a:bodyPr wrap="square" rtlCol="0">
            <a:spAutoFit/>
          </a:bodyPr>
          <a:lstStyle/>
          <a:p>
            <a:pPr algn="just">
              <a:lnSpc>
                <a:spcPct val="150000"/>
              </a:lnSpc>
            </a:pPr>
            <a:r>
              <a:rPr lang="es-PE" sz="2200" dirty="0"/>
              <a:t>Dar a conocer los alcances para la identificación de quienes son sujetos obligados a presentar la Declaración Jurada de Intereses de la Contraloría General de la República, conforme a la </a:t>
            </a:r>
            <a:r>
              <a:rPr lang="es-PE" sz="2200" b="1" dirty="0"/>
              <a:t>Ley N° 31227 - Ley que transfiere a la Contraloría General de la Republica la Competencia para recibir y ejercer el control, fiscalización y sanción respecto a la declaración jurada de intereses de autoridades, servidores y candidatos a cargos públicos.</a:t>
            </a:r>
          </a:p>
        </p:txBody>
      </p:sp>
    </p:spTree>
    <p:extLst>
      <p:ext uri="{BB962C8B-B14F-4D97-AF65-F5344CB8AC3E}">
        <p14:creationId xmlns:p14="http://schemas.microsoft.com/office/powerpoint/2010/main" val="190597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81" y="3429428"/>
            <a:ext cx="3567928" cy="3072753"/>
          </a:xfrm>
          <a:prstGeom prst="rect">
            <a:avLst/>
          </a:prstGeom>
        </p:spPr>
      </p:pic>
      <p:sp>
        <p:nvSpPr>
          <p:cNvPr id="8" name="CuadroTexto 7"/>
          <p:cNvSpPr txBox="1"/>
          <p:nvPr/>
        </p:nvSpPr>
        <p:spPr>
          <a:xfrm>
            <a:off x="4550259" y="1383037"/>
            <a:ext cx="2397207" cy="400110"/>
          </a:xfrm>
          <a:prstGeom prst="rect">
            <a:avLst/>
          </a:prstGeom>
          <a:solidFill>
            <a:srgbClr val="C00000"/>
          </a:solidFill>
        </p:spPr>
        <p:txBody>
          <a:bodyPr wrap="square" rtlCol="0">
            <a:spAutoFit/>
          </a:bodyPr>
          <a:lstStyle>
            <a:defPPr>
              <a:defRPr lang="es-PE"/>
            </a:defPPr>
            <a:lvl1pPr algn="ctr">
              <a:defRPr sz="3200" b="1">
                <a:solidFill>
                  <a:schemeClr val="bg1"/>
                </a:solidFill>
              </a:defRPr>
            </a:lvl1pPr>
          </a:lstStyle>
          <a:p>
            <a:pPr algn="r"/>
            <a:r>
              <a:rPr lang="es-PE" sz="2000" dirty="0"/>
              <a:t>Una pregunta para ti</a:t>
            </a:r>
          </a:p>
        </p:txBody>
      </p:sp>
      <p:sp>
        <p:nvSpPr>
          <p:cNvPr id="9" name="CuadroTexto 8"/>
          <p:cNvSpPr txBox="1"/>
          <p:nvPr/>
        </p:nvSpPr>
        <p:spPr>
          <a:xfrm>
            <a:off x="1089302" y="1783147"/>
            <a:ext cx="10013396" cy="4085734"/>
          </a:xfrm>
          <a:prstGeom prst="rect">
            <a:avLst/>
          </a:prstGeom>
          <a:noFill/>
        </p:spPr>
        <p:txBody>
          <a:bodyPr wrap="square" rtlCol="0">
            <a:spAutoFit/>
          </a:bodyPr>
          <a:lstStyle/>
          <a:p>
            <a:pPr algn="ctr">
              <a:lnSpc>
                <a:spcPct val="150000"/>
              </a:lnSpc>
            </a:pPr>
            <a:r>
              <a:rPr lang="es-ES" sz="2400" b="1" dirty="0"/>
              <a:t>¿Sabes qué modalidades contractuales deben presentar </a:t>
            </a:r>
            <a:r>
              <a:rPr lang="es-ES" sz="2400" b="1" dirty="0" smtClean="0"/>
              <a:t>la </a:t>
            </a:r>
            <a:r>
              <a:rPr lang="es-ES" sz="2400" b="1" dirty="0"/>
              <a:t>declaración jurada de intereses ante la Contraloría General de la República?</a:t>
            </a:r>
          </a:p>
          <a:p>
            <a:pPr algn="ctr">
              <a:lnSpc>
                <a:spcPct val="150000"/>
              </a:lnSpc>
            </a:pPr>
            <a:endParaRPr lang="es-ES" sz="500" dirty="0"/>
          </a:p>
          <a:p>
            <a:pPr marL="457200" indent="-457200">
              <a:lnSpc>
                <a:spcPct val="150000"/>
              </a:lnSpc>
              <a:buFont typeface="+mj-lt"/>
              <a:buAutoNum type="alphaLcParenR"/>
            </a:pPr>
            <a:r>
              <a:rPr lang="es-ES" sz="2400" dirty="0" smtClean="0"/>
              <a:t>Decreto </a:t>
            </a:r>
            <a:r>
              <a:rPr lang="es-ES" sz="2400" dirty="0"/>
              <a:t>Legislativo </a:t>
            </a:r>
            <a:r>
              <a:rPr lang="es-ES" sz="2400" dirty="0" smtClean="0"/>
              <a:t>276</a:t>
            </a:r>
            <a:endParaRPr lang="es-ES" sz="2400" dirty="0"/>
          </a:p>
          <a:p>
            <a:pPr marL="457200" indent="-457200">
              <a:lnSpc>
                <a:spcPct val="150000"/>
              </a:lnSpc>
              <a:buFont typeface="+mj-lt"/>
              <a:buAutoNum type="alphaLcParenR"/>
            </a:pPr>
            <a:r>
              <a:rPr lang="es-ES" sz="2400" dirty="0"/>
              <a:t>Contratos de locación de servicios</a:t>
            </a:r>
          </a:p>
          <a:p>
            <a:pPr marL="457200" indent="-457200">
              <a:lnSpc>
                <a:spcPct val="150000"/>
              </a:lnSpc>
              <a:buFont typeface="+mj-lt"/>
              <a:buAutoNum type="alphaLcParenR"/>
            </a:pPr>
            <a:r>
              <a:rPr lang="es-ES" sz="2400" dirty="0" smtClean="0"/>
              <a:t>Decreto Legislativo 1057 - CAS</a:t>
            </a:r>
            <a:endParaRPr lang="es-ES" sz="2400" dirty="0"/>
          </a:p>
          <a:p>
            <a:pPr marL="457200" indent="-457200">
              <a:lnSpc>
                <a:spcPct val="150000"/>
              </a:lnSpc>
              <a:buFont typeface="+mj-lt"/>
              <a:buAutoNum type="alphaLcParenR"/>
            </a:pPr>
            <a:r>
              <a:rPr lang="es-ES" sz="2400" dirty="0" smtClean="0"/>
              <a:t>Solo a</a:t>
            </a:r>
            <a:r>
              <a:rPr lang="es-ES" sz="2400" dirty="0"/>
              <a:t>) y </a:t>
            </a:r>
            <a:r>
              <a:rPr lang="es-ES" sz="2400" dirty="0" smtClean="0"/>
              <a:t>c) son correctas</a:t>
            </a:r>
            <a:endParaRPr lang="es-ES" sz="2400" dirty="0"/>
          </a:p>
          <a:p>
            <a:pPr marL="457200" indent="-457200">
              <a:lnSpc>
                <a:spcPct val="150000"/>
              </a:lnSpc>
              <a:buFont typeface="+mj-lt"/>
              <a:buAutoNum type="alphaLcParenR"/>
            </a:pPr>
            <a:r>
              <a:rPr lang="es-ES" sz="2400" dirty="0" smtClean="0"/>
              <a:t>Todas las anteriores</a:t>
            </a:r>
            <a:endParaRPr lang="es-ES" sz="2400" dirty="0"/>
          </a:p>
        </p:txBody>
      </p:sp>
    </p:spTree>
    <p:extLst>
      <p:ext uri="{BB962C8B-B14F-4D97-AF65-F5344CB8AC3E}">
        <p14:creationId xmlns:p14="http://schemas.microsoft.com/office/powerpoint/2010/main" val="89059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8" name="CuadroTexto 7"/>
          <p:cNvSpPr txBox="1"/>
          <p:nvPr/>
        </p:nvSpPr>
        <p:spPr>
          <a:xfrm>
            <a:off x="843344" y="835519"/>
            <a:ext cx="5205031" cy="584775"/>
          </a:xfrm>
          <a:prstGeom prst="rect">
            <a:avLst/>
          </a:prstGeom>
          <a:noFill/>
        </p:spPr>
        <p:txBody>
          <a:bodyPr wrap="square" rtlCol="0">
            <a:spAutoFit/>
          </a:bodyPr>
          <a:lstStyle/>
          <a:p>
            <a:r>
              <a:rPr lang="es-PE" sz="3200" dirty="0">
                <a:solidFill>
                  <a:srgbClr val="C00000"/>
                </a:solidFill>
              </a:rPr>
              <a:t>¿Quién es un sujeto obligado?</a:t>
            </a:r>
          </a:p>
        </p:txBody>
      </p:sp>
      <p:sp>
        <p:nvSpPr>
          <p:cNvPr id="9" name="Triángulo isósceles 8"/>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0" name="CuadroTexto 9"/>
          <p:cNvSpPr txBox="1"/>
          <p:nvPr/>
        </p:nvSpPr>
        <p:spPr>
          <a:xfrm>
            <a:off x="826870" y="1420294"/>
            <a:ext cx="6148006" cy="4985980"/>
          </a:xfrm>
          <a:prstGeom prst="rect">
            <a:avLst/>
          </a:prstGeom>
          <a:noFill/>
        </p:spPr>
        <p:txBody>
          <a:bodyPr wrap="square" rtlCol="0">
            <a:spAutoFit/>
          </a:bodyPr>
          <a:lstStyle/>
          <a:p>
            <a:pPr lvl="0" algn="just">
              <a:lnSpc>
                <a:spcPct val="150000"/>
              </a:lnSpc>
            </a:pPr>
            <a:r>
              <a:rPr lang="es-PE" sz="2200" dirty="0"/>
              <a:t>El sujeto obligado es todo aquel funcionario o servidor público que ocupe los cargos o desarrolle las funciones expresamente definidas en el artículo 3 de la Ley 31227 y el artículo 8 de su reglamento respectivo.</a:t>
            </a:r>
          </a:p>
          <a:p>
            <a:pPr algn="just">
              <a:lnSpc>
                <a:spcPct val="150000"/>
              </a:lnSpc>
            </a:pPr>
            <a:endParaRPr lang="es-PE" sz="1400" dirty="0"/>
          </a:p>
          <a:p>
            <a:pPr algn="just">
              <a:lnSpc>
                <a:spcPct val="150000"/>
              </a:lnSpc>
            </a:pPr>
            <a:r>
              <a:rPr lang="es-PE" sz="2200" dirty="0"/>
              <a:t>Asimismo, la condición de sujeto obligado a presentar la declaración jurada de intereses, es independiente del régimen laboral o contractual del mismo.</a:t>
            </a:r>
          </a:p>
        </p:txBody>
      </p:sp>
      <p:pic>
        <p:nvPicPr>
          <p:cNvPr id="12" name="Imagen 11"/>
          <p:cNvPicPr>
            <a:picLocks noChangeAspect="1"/>
          </p:cNvPicPr>
          <p:nvPr/>
        </p:nvPicPr>
        <p:blipFill>
          <a:blip r:embed="rId3"/>
          <a:stretch>
            <a:fillRect/>
          </a:stretch>
        </p:blipFill>
        <p:spPr>
          <a:xfrm>
            <a:off x="7425284" y="2110258"/>
            <a:ext cx="3591570" cy="3606052"/>
          </a:xfrm>
          <a:prstGeom prst="rect">
            <a:avLst/>
          </a:prstGeom>
        </p:spPr>
      </p:pic>
    </p:spTree>
    <p:extLst>
      <p:ext uri="{BB962C8B-B14F-4D97-AF65-F5344CB8AC3E}">
        <p14:creationId xmlns:p14="http://schemas.microsoft.com/office/powerpoint/2010/main" val="169966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7" name="CuadroTexto 6"/>
          <p:cNvSpPr txBox="1"/>
          <p:nvPr/>
        </p:nvSpPr>
        <p:spPr>
          <a:xfrm>
            <a:off x="843344" y="835519"/>
            <a:ext cx="7372809" cy="584775"/>
          </a:xfrm>
          <a:prstGeom prst="rect">
            <a:avLst/>
          </a:prstGeom>
          <a:noFill/>
        </p:spPr>
        <p:txBody>
          <a:bodyPr wrap="square" rtlCol="0">
            <a:spAutoFit/>
          </a:bodyPr>
          <a:lstStyle/>
          <a:p>
            <a:r>
              <a:rPr lang="es-PE" sz="3200" dirty="0">
                <a:solidFill>
                  <a:srgbClr val="C00000"/>
                </a:solidFill>
              </a:rPr>
              <a:t>¿Qué es la declaración jurada de intereses?</a:t>
            </a:r>
          </a:p>
        </p:txBody>
      </p:sp>
      <p:sp>
        <p:nvSpPr>
          <p:cNvPr id="12" name="Triángulo isósceles 11"/>
          <p:cNvSpPr/>
          <p:nvPr/>
        </p:nvSpPr>
        <p:spPr>
          <a:xfrm rot="5400000">
            <a:off x="640035" y="982971"/>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3" name="CuadroTexto 12"/>
          <p:cNvSpPr txBox="1"/>
          <p:nvPr/>
        </p:nvSpPr>
        <p:spPr>
          <a:xfrm>
            <a:off x="843344" y="1560899"/>
            <a:ext cx="10263927" cy="1563377"/>
          </a:xfrm>
          <a:prstGeom prst="rect">
            <a:avLst/>
          </a:prstGeom>
          <a:noFill/>
        </p:spPr>
        <p:txBody>
          <a:bodyPr wrap="square" rtlCol="0">
            <a:spAutoFit/>
          </a:bodyPr>
          <a:lstStyle/>
          <a:p>
            <a:pPr lvl="0" algn="just">
              <a:lnSpc>
                <a:spcPct val="150000"/>
              </a:lnSpc>
            </a:pPr>
            <a:r>
              <a:rPr lang="es-PE" sz="2200" dirty="0"/>
              <a:t>La declaración jurada de intereses (DJI) es un documento de carácter público </a:t>
            </a:r>
            <a:r>
              <a:rPr lang="es-ES" sz="2200" dirty="0"/>
              <a:t>que contiene información de los sujetos obligados, referida a sus vínculos en el ámbito personal, familiar, laboral, económico y financiero. </a:t>
            </a:r>
            <a:endParaRPr lang="es-PE" sz="2200" dirty="0"/>
          </a:p>
        </p:txBody>
      </p:sp>
      <p:pic>
        <p:nvPicPr>
          <p:cNvPr id="14" name="Imagen 13"/>
          <p:cNvPicPr>
            <a:picLocks noChangeAspect="1"/>
          </p:cNvPicPr>
          <p:nvPr/>
        </p:nvPicPr>
        <p:blipFill rotWithShape="1">
          <a:blip r:embed="rId3"/>
          <a:srcRect l="18492" t="50915" r="45662" b="20639"/>
          <a:stretch/>
        </p:blipFill>
        <p:spPr>
          <a:xfrm>
            <a:off x="3606443" y="3429428"/>
            <a:ext cx="4979113" cy="2221450"/>
          </a:xfrm>
          <a:prstGeom prst="rect">
            <a:avLst/>
          </a:prstGeom>
        </p:spPr>
      </p:pic>
    </p:spTree>
    <p:extLst>
      <p:ext uri="{BB962C8B-B14F-4D97-AF65-F5344CB8AC3E}">
        <p14:creationId xmlns:p14="http://schemas.microsoft.com/office/powerpoint/2010/main" val="228730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8" name="CuadroTexto 7"/>
          <p:cNvSpPr txBox="1"/>
          <p:nvPr/>
        </p:nvSpPr>
        <p:spPr>
          <a:xfrm>
            <a:off x="730745" y="204262"/>
            <a:ext cx="8314103" cy="584775"/>
          </a:xfrm>
          <a:prstGeom prst="rect">
            <a:avLst/>
          </a:prstGeom>
          <a:noFill/>
        </p:spPr>
        <p:txBody>
          <a:bodyPr wrap="square" rtlCol="0">
            <a:spAutoFit/>
          </a:bodyPr>
          <a:lstStyle/>
          <a:p>
            <a:r>
              <a:rPr lang="es-PE" sz="3200" dirty="0">
                <a:solidFill>
                  <a:srgbClr val="C00000"/>
                </a:solidFill>
              </a:rPr>
              <a:t>Normativa de la declaración jurada de intereses</a:t>
            </a:r>
          </a:p>
        </p:txBody>
      </p:sp>
      <p:sp>
        <p:nvSpPr>
          <p:cNvPr id="9" name="Triángulo isósceles 8"/>
          <p:cNvSpPr/>
          <p:nvPr/>
        </p:nvSpPr>
        <p:spPr>
          <a:xfrm rot="5400000">
            <a:off x="527436" y="351714"/>
            <a:ext cx="200674" cy="172995"/>
          </a:xfrm>
          <a:prstGeom prst="triangle">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PE"/>
          </a:p>
        </p:txBody>
      </p:sp>
      <p:sp>
        <p:nvSpPr>
          <p:cNvPr id="10" name="CuadroTexto 9">
            <a:extLst>
              <a:ext uri="{FF2B5EF4-FFF2-40B4-BE49-F238E27FC236}">
                <a16:creationId xmlns="" xmlns:a16="http://schemas.microsoft.com/office/drawing/2014/main" id="{B31FE76D-4328-4666-AC71-641026B57025}"/>
              </a:ext>
            </a:extLst>
          </p:cNvPr>
          <p:cNvSpPr txBox="1"/>
          <p:nvPr/>
        </p:nvSpPr>
        <p:spPr>
          <a:xfrm>
            <a:off x="627773" y="1264335"/>
            <a:ext cx="7642308" cy="4916731"/>
          </a:xfrm>
          <a:prstGeom prst="rect">
            <a:avLst/>
          </a:prstGeom>
          <a:noFill/>
        </p:spPr>
        <p:txBody>
          <a:bodyPr wrap="square" rtlCol="0">
            <a:spAutoFit/>
          </a:bodyPr>
          <a:lstStyle/>
          <a:p>
            <a:pPr marL="268288" indent="-268288" algn="just">
              <a:lnSpc>
                <a:spcPct val="150000"/>
              </a:lnSpc>
              <a:buFont typeface="Arial" panose="020B0604020202020204" pitchFamily="34" charset="0"/>
              <a:buChar char="•"/>
            </a:pPr>
            <a:r>
              <a:rPr lang="es-PE" sz="2200" b="1" dirty="0"/>
              <a:t>Ley N° 31227 </a:t>
            </a:r>
            <a:r>
              <a:rPr lang="es-PE" sz="2200" dirty="0"/>
              <a:t>Ley que transfiere a la Contraloría General de la Republica la Competencia para recibir y ejercer el control, fiscalización y sanción respecto a la declaración jurada de intereses de autoridades, servidores y candidatos a cargos públicos. </a:t>
            </a:r>
          </a:p>
          <a:p>
            <a:pPr algn="just">
              <a:lnSpc>
                <a:spcPct val="150000"/>
              </a:lnSpc>
            </a:pPr>
            <a:endParaRPr lang="es-PE" sz="500" dirty="0"/>
          </a:p>
          <a:p>
            <a:pPr marL="268288" indent="-268288" algn="just">
              <a:lnSpc>
                <a:spcPct val="150000"/>
              </a:lnSpc>
              <a:buFont typeface="Arial" panose="020B0604020202020204" pitchFamily="34" charset="0"/>
              <a:buChar char="•"/>
            </a:pPr>
            <a:endParaRPr lang="es-PE" sz="100" b="1" dirty="0"/>
          </a:p>
          <a:p>
            <a:pPr marL="268288" indent="-268288" algn="just">
              <a:lnSpc>
                <a:spcPct val="150000"/>
              </a:lnSpc>
              <a:buFont typeface="Arial" panose="020B0604020202020204" pitchFamily="34" charset="0"/>
              <a:buChar char="•"/>
            </a:pPr>
            <a:r>
              <a:rPr lang="es-PE" sz="2200" b="1" dirty="0"/>
              <a:t>Resolución de Contraloría N° 158-2021-CG </a:t>
            </a:r>
            <a:r>
              <a:rPr lang="es-PE" sz="2200" dirty="0"/>
              <a:t>que aprueba el Reglamento para implementar la Ley N° 31227.</a:t>
            </a:r>
          </a:p>
          <a:p>
            <a:pPr algn="just">
              <a:lnSpc>
                <a:spcPct val="150000"/>
              </a:lnSpc>
            </a:pPr>
            <a:endParaRPr lang="es-PE" sz="500" dirty="0"/>
          </a:p>
          <a:p>
            <a:pPr marL="268288" indent="-268288" algn="just">
              <a:lnSpc>
                <a:spcPct val="150000"/>
              </a:lnSpc>
              <a:buFont typeface="Arial" panose="020B0604020202020204" pitchFamily="34" charset="0"/>
              <a:buChar char="•"/>
            </a:pPr>
            <a:r>
              <a:rPr lang="es-ES" sz="2200" b="1" dirty="0"/>
              <a:t>Resolución de Contraloría N° 162-2021-CG </a:t>
            </a:r>
            <a:r>
              <a:rPr lang="es-ES" sz="2200" dirty="0"/>
              <a:t>que aprueba que la publicación de la RC N° 158 sea publicado en el Peruano.</a:t>
            </a:r>
            <a:endParaRPr lang="es-PE" sz="2200" b="1" dirty="0"/>
          </a:p>
        </p:txBody>
      </p:sp>
      <p:pic>
        <p:nvPicPr>
          <p:cNvPr id="11" name="Imagen 10"/>
          <p:cNvPicPr>
            <a:picLocks noChangeAspect="1"/>
          </p:cNvPicPr>
          <p:nvPr/>
        </p:nvPicPr>
        <p:blipFill>
          <a:blip r:embed="rId3"/>
          <a:stretch>
            <a:fillRect/>
          </a:stretch>
        </p:blipFill>
        <p:spPr>
          <a:xfrm>
            <a:off x="9242704" y="3201995"/>
            <a:ext cx="1614914" cy="3290640"/>
          </a:xfrm>
          <a:prstGeom prst="rect">
            <a:avLst/>
          </a:prstGeom>
        </p:spPr>
      </p:pic>
      <p:pic>
        <p:nvPicPr>
          <p:cNvPr id="16" name="Imagen 15"/>
          <p:cNvPicPr>
            <a:picLocks noChangeAspect="1"/>
          </p:cNvPicPr>
          <p:nvPr/>
        </p:nvPicPr>
        <p:blipFill>
          <a:blip r:embed="rId4"/>
          <a:stretch>
            <a:fillRect/>
          </a:stretch>
        </p:blipFill>
        <p:spPr>
          <a:xfrm>
            <a:off x="8376585" y="1264335"/>
            <a:ext cx="3347153" cy="1937660"/>
          </a:xfrm>
          <a:prstGeom prst="rect">
            <a:avLst/>
          </a:prstGeom>
        </p:spPr>
      </p:pic>
    </p:spTree>
    <p:extLst>
      <p:ext uri="{BB962C8B-B14F-4D97-AF65-F5344CB8AC3E}">
        <p14:creationId xmlns:p14="http://schemas.microsoft.com/office/powerpoint/2010/main" val="6444129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2385</TotalTime>
  <Words>1863</Words>
  <Application>Microsoft Office PowerPoint</Application>
  <PresentationFormat>Panorámica</PresentationFormat>
  <Paragraphs>150</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Arial</vt:lpstr>
      <vt:lpstr>Calibri</vt:lpstr>
      <vt:lpstr>Calibri Light</vt:lpstr>
      <vt:lpstr>Gotham Book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Dixguel03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MANUEL ALBERTO CHACALTANA PALOMINO</cp:lastModifiedBy>
  <cp:revision>175</cp:revision>
  <dcterms:created xsi:type="dcterms:W3CDTF">2021-09-21T19:55:05Z</dcterms:created>
  <dcterms:modified xsi:type="dcterms:W3CDTF">2022-05-18T19:58:41Z</dcterms:modified>
</cp:coreProperties>
</file>